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2" r:id="rId1"/>
  </p:sldMasterIdLst>
  <p:notesMasterIdLst>
    <p:notesMasterId r:id="rId31"/>
  </p:notesMasterIdLst>
  <p:sldIdLst>
    <p:sldId id="331" r:id="rId2"/>
    <p:sldId id="336" r:id="rId3"/>
    <p:sldId id="338" r:id="rId4"/>
    <p:sldId id="375" r:id="rId5"/>
    <p:sldId id="353" r:id="rId6"/>
    <p:sldId id="341" r:id="rId7"/>
    <p:sldId id="342" r:id="rId8"/>
    <p:sldId id="346" r:id="rId9"/>
    <p:sldId id="343" r:id="rId10"/>
    <p:sldId id="355" r:id="rId11"/>
    <p:sldId id="370" r:id="rId12"/>
    <p:sldId id="356" r:id="rId13"/>
    <p:sldId id="357" r:id="rId14"/>
    <p:sldId id="358" r:id="rId15"/>
    <p:sldId id="359" r:id="rId16"/>
    <p:sldId id="376" r:id="rId17"/>
    <p:sldId id="374" r:id="rId18"/>
    <p:sldId id="360" r:id="rId19"/>
    <p:sldId id="362" r:id="rId20"/>
    <p:sldId id="361" r:id="rId21"/>
    <p:sldId id="363" r:id="rId22"/>
    <p:sldId id="364" r:id="rId23"/>
    <p:sldId id="365" r:id="rId24"/>
    <p:sldId id="366" r:id="rId25"/>
    <p:sldId id="367" r:id="rId26"/>
    <p:sldId id="368" r:id="rId27"/>
    <p:sldId id="371" r:id="rId28"/>
    <p:sldId id="372" r:id="rId29"/>
    <p:sldId id="373" r:id="rId30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orient="horz" pos="4021">
          <p15:clr>
            <a:srgbClr val="A4A3A4"/>
          </p15:clr>
        </p15:guide>
        <p15:guide id="3" orient="horz" pos="3890">
          <p15:clr>
            <a:srgbClr val="A4A3A4"/>
          </p15:clr>
        </p15:guide>
        <p15:guide id="4" pos="4383">
          <p15:clr>
            <a:srgbClr val="A4A3A4"/>
          </p15:clr>
        </p15:guide>
        <p15:guide id="5" pos="2897">
          <p15:clr>
            <a:srgbClr val="A4A3A4"/>
          </p15:clr>
        </p15:guide>
        <p15:guide id="6" pos="576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0F6FC6"/>
    <a:srgbClr val="22ABDE"/>
    <a:srgbClr val="094A7F"/>
    <a:srgbClr val="47B8E4"/>
    <a:srgbClr val="F77572"/>
    <a:srgbClr val="EDB67C"/>
    <a:srgbClr val="F3C390"/>
    <a:srgbClr val="D02816"/>
    <a:srgbClr val="094A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93742"/>
  </p:normalViewPr>
  <p:slideViewPr>
    <p:cSldViewPr snapToGrid="0">
      <p:cViewPr varScale="1">
        <p:scale>
          <a:sx n="90" d="100"/>
          <a:sy n="90" d="100"/>
        </p:scale>
        <p:origin x="1416" y="52"/>
      </p:cViewPr>
      <p:guideLst>
        <p:guide orient="horz" pos="2159"/>
        <p:guide orient="horz" pos="4021"/>
        <p:guide orient="horz" pos="3890"/>
        <p:guide pos="4383"/>
        <p:guide pos="2897"/>
        <p:guide pos="57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70A1B6F1-6F15-4F65-8091-8E1AD64D001F}" type="datetimeFigureOut">
              <a:rPr lang="zh-CN" altLang="en-US"/>
              <a:t>2023/6/7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C76C47B0-EA97-42EB-AD70-9487DB1A8108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76C47B0-EA97-42EB-AD70-9487DB1A810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451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B36520-B382-47EE-8EB9-E32558208C12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BEE5C1-3B8E-4CD2-8176-5F0EA16812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229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3D5904-F53B-4AE8-8472-5C9A63DC7A6B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10AB5F-DEE6-4728-A376-651ACEC2B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42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E0BCFA-082B-0B46-9940-C2368FC9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2232634-1690-894B-B8B6-7F005BB22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D21F91D-E458-4B5D-9277-94B56EEF81B5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2FDDB9E-6373-534E-BB88-9C0915850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2430776-2FA4-C047-871B-822259FF2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96050-46D5-4911-A93D-2B1BE9075A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91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FC4DA7-AD72-C648-91F2-0325091DB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8B0AAAD-B3A7-CD46-8C17-F7EB4212B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D21F91D-E458-4B5D-9277-94B56EEF81B5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5C32FCD-386C-9649-AAB0-7E34EF6BB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D925927-EF19-BE49-B801-2DF3EBF4A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96050-46D5-4911-A93D-2B1BE9075A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47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628650" y="365126"/>
            <a:ext cx="7886700" cy="13255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D21F91D-E458-4B5D-9277-94B56EEF81B5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5E96050-46D5-4911-A93D-2B1BE9075A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9452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3000">
        <p:random/>
      </p:transition>
    </mc:Fallback>
  </mc:AlternateConten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7" Type="http://schemas.openxmlformats.org/officeDocument/2006/relationships/image" Target="../media/image40.w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6.bin"/><Relationship Id="rId5" Type="http://schemas.openxmlformats.org/officeDocument/2006/relationships/image" Target="../media/image39.wmf"/><Relationship Id="rId4" Type="http://schemas.openxmlformats.org/officeDocument/2006/relationships/oleObject" Target="../embeddings/oleObject35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13" Type="http://schemas.openxmlformats.org/officeDocument/2006/relationships/image" Target="../media/image46.wmf"/><Relationship Id="rId3" Type="http://schemas.openxmlformats.org/officeDocument/2006/relationships/image" Target="../media/image41.wmf"/><Relationship Id="rId7" Type="http://schemas.openxmlformats.org/officeDocument/2006/relationships/image" Target="../media/image43.wmf"/><Relationship Id="rId12" Type="http://schemas.openxmlformats.org/officeDocument/2006/relationships/oleObject" Target="../embeddings/oleObject42.bin"/><Relationship Id="rId2" Type="http://schemas.openxmlformats.org/officeDocument/2006/relationships/oleObject" Target="../embeddings/oleObject3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9.bin"/><Relationship Id="rId11" Type="http://schemas.openxmlformats.org/officeDocument/2006/relationships/image" Target="../media/image45.wmf"/><Relationship Id="rId5" Type="http://schemas.openxmlformats.org/officeDocument/2006/relationships/image" Target="../media/image42.wmf"/><Relationship Id="rId15" Type="http://schemas.openxmlformats.org/officeDocument/2006/relationships/image" Target="../media/image49.png"/><Relationship Id="rId10" Type="http://schemas.openxmlformats.org/officeDocument/2006/relationships/oleObject" Target="../embeddings/oleObject41.bin"/><Relationship Id="rId4" Type="http://schemas.openxmlformats.org/officeDocument/2006/relationships/oleObject" Target="../embeddings/oleObject38.bin"/><Relationship Id="rId9" Type="http://schemas.openxmlformats.org/officeDocument/2006/relationships/image" Target="../media/image44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.bin"/><Relationship Id="rId3" Type="http://schemas.openxmlformats.org/officeDocument/2006/relationships/image" Target="../media/image47.wmf"/><Relationship Id="rId7" Type="http://schemas.openxmlformats.org/officeDocument/2006/relationships/image" Target="../media/image49.wmf"/><Relationship Id="rId2" Type="http://schemas.openxmlformats.org/officeDocument/2006/relationships/oleObject" Target="../embeddings/oleObject4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5.bin"/><Relationship Id="rId11" Type="http://schemas.openxmlformats.org/officeDocument/2006/relationships/image" Target="../media/image51.wmf"/><Relationship Id="rId5" Type="http://schemas.openxmlformats.org/officeDocument/2006/relationships/image" Target="../media/image48.wmf"/><Relationship Id="rId10" Type="http://schemas.openxmlformats.org/officeDocument/2006/relationships/oleObject" Target="../embeddings/oleObject47.bin"/><Relationship Id="rId4" Type="http://schemas.openxmlformats.org/officeDocument/2006/relationships/oleObject" Target="../embeddings/oleObject44.bin"/><Relationship Id="rId9" Type="http://schemas.openxmlformats.org/officeDocument/2006/relationships/image" Target="../media/image50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.bin"/><Relationship Id="rId13" Type="http://schemas.openxmlformats.org/officeDocument/2006/relationships/image" Target="../media/image57.wmf"/><Relationship Id="rId18" Type="http://schemas.openxmlformats.org/officeDocument/2006/relationships/oleObject" Target="../embeddings/oleObject56.bin"/><Relationship Id="rId3" Type="http://schemas.openxmlformats.org/officeDocument/2006/relationships/image" Target="../media/image52.wmf"/><Relationship Id="rId21" Type="http://schemas.openxmlformats.org/officeDocument/2006/relationships/image" Target="../media/image61.wmf"/><Relationship Id="rId7" Type="http://schemas.openxmlformats.org/officeDocument/2006/relationships/image" Target="../media/image54.wmf"/><Relationship Id="rId12" Type="http://schemas.openxmlformats.org/officeDocument/2006/relationships/oleObject" Target="../embeddings/oleObject53.bin"/><Relationship Id="rId17" Type="http://schemas.openxmlformats.org/officeDocument/2006/relationships/image" Target="../media/image59.wmf"/><Relationship Id="rId25" Type="http://schemas.openxmlformats.org/officeDocument/2006/relationships/image" Target="../media/image63.wmf"/><Relationship Id="rId2" Type="http://schemas.openxmlformats.org/officeDocument/2006/relationships/oleObject" Target="../embeddings/oleObject48.bin"/><Relationship Id="rId16" Type="http://schemas.openxmlformats.org/officeDocument/2006/relationships/oleObject" Target="../embeddings/oleObject55.bin"/><Relationship Id="rId20" Type="http://schemas.openxmlformats.org/officeDocument/2006/relationships/oleObject" Target="../embeddings/oleObject5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0.bin"/><Relationship Id="rId11" Type="http://schemas.openxmlformats.org/officeDocument/2006/relationships/image" Target="../media/image56.wmf"/><Relationship Id="rId24" Type="http://schemas.openxmlformats.org/officeDocument/2006/relationships/oleObject" Target="../embeddings/oleObject59.bin"/><Relationship Id="rId5" Type="http://schemas.openxmlformats.org/officeDocument/2006/relationships/image" Target="../media/image53.wmf"/><Relationship Id="rId15" Type="http://schemas.openxmlformats.org/officeDocument/2006/relationships/image" Target="../media/image58.wmf"/><Relationship Id="rId23" Type="http://schemas.openxmlformats.org/officeDocument/2006/relationships/image" Target="../media/image62.wmf"/><Relationship Id="rId10" Type="http://schemas.openxmlformats.org/officeDocument/2006/relationships/oleObject" Target="../embeddings/oleObject52.bin"/><Relationship Id="rId19" Type="http://schemas.openxmlformats.org/officeDocument/2006/relationships/image" Target="../media/image60.wmf"/><Relationship Id="rId4" Type="http://schemas.openxmlformats.org/officeDocument/2006/relationships/oleObject" Target="../embeddings/oleObject49.bin"/><Relationship Id="rId9" Type="http://schemas.openxmlformats.org/officeDocument/2006/relationships/image" Target="../media/image55.wmf"/><Relationship Id="rId14" Type="http://schemas.openxmlformats.org/officeDocument/2006/relationships/oleObject" Target="../embeddings/oleObject54.bin"/><Relationship Id="rId22" Type="http://schemas.openxmlformats.org/officeDocument/2006/relationships/oleObject" Target="../embeddings/oleObject58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13" Type="http://schemas.openxmlformats.org/officeDocument/2006/relationships/image" Target="../media/image63.wmf"/><Relationship Id="rId18" Type="http://schemas.openxmlformats.org/officeDocument/2006/relationships/oleObject" Target="../embeddings/oleObject68.bin"/><Relationship Id="rId3" Type="http://schemas.openxmlformats.org/officeDocument/2006/relationships/image" Target="../media/image64.wmf"/><Relationship Id="rId7" Type="http://schemas.openxmlformats.org/officeDocument/2006/relationships/image" Target="../media/image66.wmf"/><Relationship Id="rId12" Type="http://schemas.openxmlformats.org/officeDocument/2006/relationships/oleObject" Target="../embeddings/oleObject65.bin"/><Relationship Id="rId17" Type="http://schemas.openxmlformats.org/officeDocument/2006/relationships/image" Target="../media/image69.wmf"/><Relationship Id="rId2" Type="http://schemas.openxmlformats.org/officeDocument/2006/relationships/oleObject" Target="../embeddings/oleObject60.bin"/><Relationship Id="rId16" Type="http://schemas.openxmlformats.org/officeDocument/2006/relationships/oleObject" Target="../embeddings/oleObject6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2.bin"/><Relationship Id="rId11" Type="http://schemas.openxmlformats.org/officeDocument/2006/relationships/image" Target="../media/image67.wmf"/><Relationship Id="rId5" Type="http://schemas.openxmlformats.org/officeDocument/2006/relationships/image" Target="../media/image65.wmf"/><Relationship Id="rId15" Type="http://schemas.openxmlformats.org/officeDocument/2006/relationships/image" Target="../media/image68.wmf"/><Relationship Id="rId10" Type="http://schemas.openxmlformats.org/officeDocument/2006/relationships/oleObject" Target="../embeddings/oleObject64.bin"/><Relationship Id="rId19" Type="http://schemas.openxmlformats.org/officeDocument/2006/relationships/image" Target="../media/image70.wmf"/><Relationship Id="rId4" Type="http://schemas.openxmlformats.org/officeDocument/2006/relationships/oleObject" Target="../embeddings/oleObject61.bin"/><Relationship Id="rId9" Type="http://schemas.openxmlformats.org/officeDocument/2006/relationships/image" Target="../media/image57.wmf"/><Relationship Id="rId14" Type="http://schemas.openxmlformats.org/officeDocument/2006/relationships/oleObject" Target="../embeddings/oleObject66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2.bin"/><Relationship Id="rId3" Type="http://schemas.openxmlformats.org/officeDocument/2006/relationships/image" Target="../media/image71.wmf"/><Relationship Id="rId7" Type="http://schemas.openxmlformats.org/officeDocument/2006/relationships/image" Target="../media/image73.wmf"/><Relationship Id="rId2" Type="http://schemas.openxmlformats.org/officeDocument/2006/relationships/oleObject" Target="../embeddings/oleObject6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1.bin"/><Relationship Id="rId11" Type="http://schemas.openxmlformats.org/officeDocument/2006/relationships/image" Target="../media/image75.wmf"/><Relationship Id="rId5" Type="http://schemas.openxmlformats.org/officeDocument/2006/relationships/image" Target="../media/image72.wmf"/><Relationship Id="rId10" Type="http://schemas.openxmlformats.org/officeDocument/2006/relationships/oleObject" Target="../embeddings/oleObject73.bin"/><Relationship Id="rId4" Type="http://schemas.openxmlformats.org/officeDocument/2006/relationships/oleObject" Target="../embeddings/oleObject70.bin"/><Relationship Id="rId9" Type="http://schemas.openxmlformats.org/officeDocument/2006/relationships/image" Target="../media/image74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18.wmf"/><Relationship Id="rId3" Type="http://schemas.openxmlformats.org/officeDocument/2006/relationships/image" Target="../media/image15.wmf"/><Relationship Id="rId7" Type="http://schemas.openxmlformats.org/officeDocument/2006/relationships/image" Target="../media/image87.png"/><Relationship Id="rId12" Type="http://schemas.openxmlformats.org/officeDocument/2006/relationships/oleObject" Target="../embeddings/oleObject14.bin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8.wmf"/><Relationship Id="rId5" Type="http://schemas.openxmlformats.org/officeDocument/2006/relationships/image" Target="../media/image30.wmf"/><Relationship Id="rId10" Type="http://schemas.openxmlformats.org/officeDocument/2006/relationships/oleObject" Target="../embeddings/oleObject14.bin"/><Relationship Id="rId4" Type="http://schemas.openxmlformats.org/officeDocument/2006/relationships/oleObject" Target="../embeddings/oleObject26.bin"/><Relationship Id="rId9" Type="http://schemas.openxmlformats.org/officeDocument/2006/relationships/image" Target="../media/image89.png"/><Relationship Id="rId14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7.bin"/><Relationship Id="rId13" Type="http://schemas.openxmlformats.org/officeDocument/2006/relationships/image" Target="../media/image81.wmf"/><Relationship Id="rId18" Type="http://schemas.openxmlformats.org/officeDocument/2006/relationships/oleObject" Target="../embeddings/oleObject82.bin"/><Relationship Id="rId3" Type="http://schemas.openxmlformats.org/officeDocument/2006/relationships/image" Target="../media/image76.wmf"/><Relationship Id="rId21" Type="http://schemas.openxmlformats.org/officeDocument/2006/relationships/image" Target="../media/image85.wmf"/><Relationship Id="rId7" Type="http://schemas.openxmlformats.org/officeDocument/2006/relationships/image" Target="../media/image78.wmf"/><Relationship Id="rId12" Type="http://schemas.openxmlformats.org/officeDocument/2006/relationships/oleObject" Target="../embeddings/oleObject79.bin"/><Relationship Id="rId17" Type="http://schemas.openxmlformats.org/officeDocument/2006/relationships/image" Target="../media/image83.wmf"/><Relationship Id="rId2" Type="http://schemas.openxmlformats.org/officeDocument/2006/relationships/oleObject" Target="../embeddings/oleObject74.bin"/><Relationship Id="rId16" Type="http://schemas.openxmlformats.org/officeDocument/2006/relationships/oleObject" Target="../embeddings/oleObject81.bin"/><Relationship Id="rId20" Type="http://schemas.openxmlformats.org/officeDocument/2006/relationships/oleObject" Target="../embeddings/oleObject8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6.bin"/><Relationship Id="rId11" Type="http://schemas.openxmlformats.org/officeDocument/2006/relationships/image" Target="../media/image80.wmf"/><Relationship Id="rId5" Type="http://schemas.openxmlformats.org/officeDocument/2006/relationships/image" Target="../media/image77.wmf"/><Relationship Id="rId15" Type="http://schemas.openxmlformats.org/officeDocument/2006/relationships/image" Target="../media/image82.wmf"/><Relationship Id="rId10" Type="http://schemas.openxmlformats.org/officeDocument/2006/relationships/oleObject" Target="../embeddings/oleObject78.bin"/><Relationship Id="rId19" Type="http://schemas.openxmlformats.org/officeDocument/2006/relationships/image" Target="../media/image84.wmf"/><Relationship Id="rId4" Type="http://schemas.openxmlformats.org/officeDocument/2006/relationships/oleObject" Target="../embeddings/oleObject75.bin"/><Relationship Id="rId9" Type="http://schemas.openxmlformats.org/officeDocument/2006/relationships/image" Target="../media/image79.wmf"/><Relationship Id="rId14" Type="http://schemas.openxmlformats.org/officeDocument/2006/relationships/oleObject" Target="../embeddings/oleObject80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oleObject" Target="../embeddings/oleObject84.bin"/><Relationship Id="rId1" Type="http://schemas.openxmlformats.org/officeDocument/2006/relationships/slideLayout" Target="../slideLayouts/slideLayout2.xml"/><Relationship Id="rId4" Type="http://schemas.openxmlformats.org/officeDocument/2006/relationships/oleObject" Target="../embeddings/oleObject85.bin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2.wmf"/><Relationship Id="rId18" Type="http://schemas.openxmlformats.org/officeDocument/2006/relationships/oleObject" Target="../embeddings/oleObject94.bin"/><Relationship Id="rId26" Type="http://schemas.openxmlformats.org/officeDocument/2006/relationships/oleObject" Target="../embeddings/oleObject98.bin"/><Relationship Id="rId3" Type="http://schemas.openxmlformats.org/officeDocument/2006/relationships/image" Target="../media/image87.wmf"/><Relationship Id="rId21" Type="http://schemas.openxmlformats.org/officeDocument/2006/relationships/image" Target="../media/image96.wmf"/><Relationship Id="rId7" Type="http://schemas.openxmlformats.org/officeDocument/2006/relationships/image" Target="../media/image89.wmf"/><Relationship Id="rId12" Type="http://schemas.openxmlformats.org/officeDocument/2006/relationships/oleObject" Target="../embeddings/oleObject91.bin"/><Relationship Id="rId17" Type="http://schemas.openxmlformats.org/officeDocument/2006/relationships/image" Target="../media/image94.wmf"/><Relationship Id="rId25" Type="http://schemas.openxmlformats.org/officeDocument/2006/relationships/image" Target="../media/image98.wmf"/><Relationship Id="rId33" Type="http://schemas.openxmlformats.org/officeDocument/2006/relationships/image" Target="../media/image102.wmf"/><Relationship Id="rId2" Type="http://schemas.openxmlformats.org/officeDocument/2006/relationships/oleObject" Target="../embeddings/oleObject86.bin"/><Relationship Id="rId16" Type="http://schemas.openxmlformats.org/officeDocument/2006/relationships/oleObject" Target="../embeddings/oleObject93.bin"/><Relationship Id="rId20" Type="http://schemas.openxmlformats.org/officeDocument/2006/relationships/oleObject" Target="../embeddings/oleObject95.bin"/><Relationship Id="rId29" Type="http://schemas.openxmlformats.org/officeDocument/2006/relationships/image" Target="../media/image100.w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8.bin"/><Relationship Id="rId11" Type="http://schemas.openxmlformats.org/officeDocument/2006/relationships/image" Target="../media/image91.wmf"/><Relationship Id="rId24" Type="http://schemas.openxmlformats.org/officeDocument/2006/relationships/oleObject" Target="../embeddings/oleObject97.bin"/><Relationship Id="rId32" Type="http://schemas.openxmlformats.org/officeDocument/2006/relationships/oleObject" Target="../embeddings/oleObject101.bin"/><Relationship Id="rId5" Type="http://schemas.openxmlformats.org/officeDocument/2006/relationships/image" Target="../media/image88.wmf"/><Relationship Id="rId15" Type="http://schemas.openxmlformats.org/officeDocument/2006/relationships/image" Target="../media/image93.wmf"/><Relationship Id="rId23" Type="http://schemas.openxmlformats.org/officeDocument/2006/relationships/image" Target="../media/image97.wmf"/><Relationship Id="rId28" Type="http://schemas.openxmlformats.org/officeDocument/2006/relationships/oleObject" Target="../embeddings/oleObject99.bin"/><Relationship Id="rId10" Type="http://schemas.openxmlformats.org/officeDocument/2006/relationships/oleObject" Target="../embeddings/oleObject90.bin"/><Relationship Id="rId19" Type="http://schemas.openxmlformats.org/officeDocument/2006/relationships/image" Target="../media/image95.wmf"/><Relationship Id="rId31" Type="http://schemas.openxmlformats.org/officeDocument/2006/relationships/image" Target="../media/image101.wmf"/><Relationship Id="rId4" Type="http://schemas.openxmlformats.org/officeDocument/2006/relationships/oleObject" Target="../embeddings/oleObject87.bin"/><Relationship Id="rId9" Type="http://schemas.openxmlformats.org/officeDocument/2006/relationships/image" Target="../media/image90.wmf"/><Relationship Id="rId14" Type="http://schemas.openxmlformats.org/officeDocument/2006/relationships/oleObject" Target="../embeddings/oleObject92.bin"/><Relationship Id="rId22" Type="http://schemas.openxmlformats.org/officeDocument/2006/relationships/oleObject" Target="../embeddings/oleObject96.bin"/><Relationship Id="rId27" Type="http://schemas.openxmlformats.org/officeDocument/2006/relationships/image" Target="../media/image99.wmf"/><Relationship Id="rId30" Type="http://schemas.openxmlformats.org/officeDocument/2006/relationships/oleObject" Target="../embeddings/oleObject100.bin"/><Relationship Id="rId8" Type="http://schemas.openxmlformats.org/officeDocument/2006/relationships/oleObject" Target="../embeddings/oleObject89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7" Type="http://schemas.openxmlformats.org/officeDocument/2006/relationships/image" Target="../media/image105.wmf"/><Relationship Id="rId2" Type="http://schemas.openxmlformats.org/officeDocument/2006/relationships/oleObject" Target="../embeddings/oleObject10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4.bin"/><Relationship Id="rId5" Type="http://schemas.openxmlformats.org/officeDocument/2006/relationships/image" Target="../media/image104.wmf"/><Relationship Id="rId4" Type="http://schemas.openxmlformats.org/officeDocument/2006/relationships/oleObject" Target="../embeddings/oleObject103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wmf"/><Relationship Id="rId7" Type="http://schemas.openxmlformats.org/officeDocument/2006/relationships/image" Target="../media/image108.wmf"/><Relationship Id="rId2" Type="http://schemas.openxmlformats.org/officeDocument/2006/relationships/oleObject" Target="../embeddings/oleObject10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7.bin"/><Relationship Id="rId5" Type="http://schemas.openxmlformats.org/officeDocument/2006/relationships/image" Target="../media/image107.wmf"/><Relationship Id="rId4" Type="http://schemas.openxmlformats.org/officeDocument/2006/relationships/oleObject" Target="../embeddings/oleObject106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1.bin"/><Relationship Id="rId3" Type="http://schemas.openxmlformats.org/officeDocument/2006/relationships/image" Target="../media/image109.wmf"/><Relationship Id="rId7" Type="http://schemas.openxmlformats.org/officeDocument/2006/relationships/image" Target="../media/image111.wmf"/><Relationship Id="rId2" Type="http://schemas.openxmlformats.org/officeDocument/2006/relationships/oleObject" Target="../embeddings/oleObject10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10.bin"/><Relationship Id="rId5" Type="http://schemas.openxmlformats.org/officeDocument/2006/relationships/image" Target="../media/image110.wmf"/><Relationship Id="rId4" Type="http://schemas.openxmlformats.org/officeDocument/2006/relationships/oleObject" Target="../embeddings/oleObject109.bin"/><Relationship Id="rId9" Type="http://schemas.openxmlformats.org/officeDocument/2006/relationships/image" Target="../media/image112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5.bin"/><Relationship Id="rId3" Type="http://schemas.openxmlformats.org/officeDocument/2006/relationships/image" Target="../media/image113.wmf"/><Relationship Id="rId7" Type="http://schemas.openxmlformats.org/officeDocument/2006/relationships/image" Target="../media/image115.wmf"/><Relationship Id="rId2" Type="http://schemas.openxmlformats.org/officeDocument/2006/relationships/oleObject" Target="../embeddings/oleObject11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14.bin"/><Relationship Id="rId11" Type="http://schemas.openxmlformats.org/officeDocument/2006/relationships/image" Target="../media/image132.png"/><Relationship Id="rId5" Type="http://schemas.openxmlformats.org/officeDocument/2006/relationships/image" Target="../media/image114.wmf"/><Relationship Id="rId4" Type="http://schemas.openxmlformats.org/officeDocument/2006/relationships/oleObject" Target="../embeddings/oleObject113.bin"/><Relationship Id="rId9" Type="http://schemas.openxmlformats.org/officeDocument/2006/relationships/image" Target="../media/image116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9.bin"/><Relationship Id="rId13" Type="http://schemas.openxmlformats.org/officeDocument/2006/relationships/image" Target="../media/image121.wmf"/><Relationship Id="rId18" Type="http://schemas.openxmlformats.org/officeDocument/2006/relationships/oleObject" Target="../embeddings/oleObject124.bin"/><Relationship Id="rId3" Type="http://schemas.openxmlformats.org/officeDocument/2006/relationships/image" Target="../media/image117.wmf"/><Relationship Id="rId21" Type="http://schemas.openxmlformats.org/officeDocument/2006/relationships/image" Target="../media/image125.wmf"/><Relationship Id="rId7" Type="http://schemas.openxmlformats.org/officeDocument/2006/relationships/image" Target="../media/image118.wmf"/><Relationship Id="rId12" Type="http://schemas.openxmlformats.org/officeDocument/2006/relationships/oleObject" Target="../embeddings/oleObject121.bin"/><Relationship Id="rId17" Type="http://schemas.openxmlformats.org/officeDocument/2006/relationships/image" Target="../media/image123.wmf"/><Relationship Id="rId2" Type="http://schemas.openxmlformats.org/officeDocument/2006/relationships/oleObject" Target="../embeddings/oleObject116.bin"/><Relationship Id="rId16" Type="http://schemas.openxmlformats.org/officeDocument/2006/relationships/oleObject" Target="../embeddings/oleObject123.bin"/><Relationship Id="rId20" Type="http://schemas.openxmlformats.org/officeDocument/2006/relationships/oleObject" Target="../embeddings/oleObject12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18.bin"/><Relationship Id="rId11" Type="http://schemas.openxmlformats.org/officeDocument/2006/relationships/image" Target="../media/image120.wmf"/><Relationship Id="rId5" Type="http://schemas.openxmlformats.org/officeDocument/2006/relationships/image" Target="../media/image54.wmf"/><Relationship Id="rId15" Type="http://schemas.openxmlformats.org/officeDocument/2006/relationships/image" Target="../media/image122.wmf"/><Relationship Id="rId10" Type="http://schemas.openxmlformats.org/officeDocument/2006/relationships/oleObject" Target="../embeddings/oleObject120.bin"/><Relationship Id="rId19" Type="http://schemas.openxmlformats.org/officeDocument/2006/relationships/image" Target="../media/image124.wmf"/><Relationship Id="rId4" Type="http://schemas.openxmlformats.org/officeDocument/2006/relationships/oleObject" Target="../embeddings/oleObject117.bin"/><Relationship Id="rId9" Type="http://schemas.openxmlformats.org/officeDocument/2006/relationships/image" Target="../media/image119.wmf"/><Relationship Id="rId14" Type="http://schemas.openxmlformats.org/officeDocument/2006/relationships/oleObject" Target="../embeddings/oleObject122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9.bin"/><Relationship Id="rId13" Type="http://schemas.openxmlformats.org/officeDocument/2006/relationships/image" Target="../media/image131.wmf"/><Relationship Id="rId3" Type="http://schemas.openxmlformats.org/officeDocument/2006/relationships/image" Target="../media/image126.wmf"/><Relationship Id="rId7" Type="http://schemas.openxmlformats.org/officeDocument/2006/relationships/image" Target="../media/image128.wmf"/><Relationship Id="rId12" Type="http://schemas.openxmlformats.org/officeDocument/2006/relationships/oleObject" Target="../embeddings/oleObject131.bin"/><Relationship Id="rId2" Type="http://schemas.openxmlformats.org/officeDocument/2006/relationships/oleObject" Target="../embeddings/oleObject12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28.bin"/><Relationship Id="rId11" Type="http://schemas.openxmlformats.org/officeDocument/2006/relationships/image" Target="../media/image130.wmf"/><Relationship Id="rId5" Type="http://schemas.openxmlformats.org/officeDocument/2006/relationships/image" Target="../media/image127.wmf"/><Relationship Id="rId15" Type="http://schemas.openxmlformats.org/officeDocument/2006/relationships/image" Target="../media/image132.wmf"/><Relationship Id="rId10" Type="http://schemas.openxmlformats.org/officeDocument/2006/relationships/oleObject" Target="../embeddings/oleObject130.bin"/><Relationship Id="rId4" Type="http://schemas.openxmlformats.org/officeDocument/2006/relationships/oleObject" Target="../embeddings/oleObject127.bin"/><Relationship Id="rId9" Type="http://schemas.openxmlformats.org/officeDocument/2006/relationships/image" Target="../media/image129.wmf"/><Relationship Id="rId14" Type="http://schemas.openxmlformats.org/officeDocument/2006/relationships/oleObject" Target="../embeddings/oleObject132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6.bin"/><Relationship Id="rId13" Type="http://schemas.openxmlformats.org/officeDocument/2006/relationships/image" Target="../media/image138.wmf"/><Relationship Id="rId18" Type="http://schemas.openxmlformats.org/officeDocument/2006/relationships/oleObject" Target="../embeddings/oleObject141.bin"/><Relationship Id="rId3" Type="http://schemas.openxmlformats.org/officeDocument/2006/relationships/image" Target="../media/image133.wmf"/><Relationship Id="rId21" Type="http://schemas.openxmlformats.org/officeDocument/2006/relationships/image" Target="../media/image142.wmf"/><Relationship Id="rId7" Type="http://schemas.openxmlformats.org/officeDocument/2006/relationships/image" Target="../media/image135.wmf"/><Relationship Id="rId12" Type="http://schemas.openxmlformats.org/officeDocument/2006/relationships/oleObject" Target="../embeddings/oleObject138.bin"/><Relationship Id="rId17" Type="http://schemas.openxmlformats.org/officeDocument/2006/relationships/image" Target="../media/image140.wmf"/><Relationship Id="rId25" Type="http://schemas.openxmlformats.org/officeDocument/2006/relationships/image" Target="../media/image144.wmf"/><Relationship Id="rId2" Type="http://schemas.openxmlformats.org/officeDocument/2006/relationships/oleObject" Target="../embeddings/oleObject133.bin"/><Relationship Id="rId16" Type="http://schemas.openxmlformats.org/officeDocument/2006/relationships/oleObject" Target="../embeddings/oleObject140.bin"/><Relationship Id="rId20" Type="http://schemas.openxmlformats.org/officeDocument/2006/relationships/oleObject" Target="../embeddings/oleObject14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5.bin"/><Relationship Id="rId11" Type="http://schemas.openxmlformats.org/officeDocument/2006/relationships/image" Target="../media/image137.wmf"/><Relationship Id="rId24" Type="http://schemas.openxmlformats.org/officeDocument/2006/relationships/oleObject" Target="../embeddings/oleObject144.bin"/><Relationship Id="rId5" Type="http://schemas.openxmlformats.org/officeDocument/2006/relationships/image" Target="../media/image134.wmf"/><Relationship Id="rId15" Type="http://schemas.openxmlformats.org/officeDocument/2006/relationships/image" Target="../media/image139.wmf"/><Relationship Id="rId23" Type="http://schemas.openxmlformats.org/officeDocument/2006/relationships/image" Target="../media/image143.wmf"/><Relationship Id="rId10" Type="http://schemas.openxmlformats.org/officeDocument/2006/relationships/oleObject" Target="../embeddings/oleObject137.bin"/><Relationship Id="rId19" Type="http://schemas.openxmlformats.org/officeDocument/2006/relationships/image" Target="../media/image141.wmf"/><Relationship Id="rId4" Type="http://schemas.openxmlformats.org/officeDocument/2006/relationships/oleObject" Target="../embeddings/oleObject134.bin"/><Relationship Id="rId9" Type="http://schemas.openxmlformats.org/officeDocument/2006/relationships/image" Target="../media/image136.wmf"/><Relationship Id="rId14" Type="http://schemas.openxmlformats.org/officeDocument/2006/relationships/oleObject" Target="../embeddings/oleObject139.bin"/><Relationship Id="rId22" Type="http://schemas.openxmlformats.org/officeDocument/2006/relationships/oleObject" Target="../embeddings/oleObject143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8.bin"/><Relationship Id="rId13" Type="http://schemas.openxmlformats.org/officeDocument/2006/relationships/image" Target="../media/image150.wmf"/><Relationship Id="rId3" Type="http://schemas.openxmlformats.org/officeDocument/2006/relationships/image" Target="../media/image145.wmf"/><Relationship Id="rId7" Type="http://schemas.openxmlformats.org/officeDocument/2006/relationships/image" Target="../media/image147.wmf"/><Relationship Id="rId12" Type="http://schemas.openxmlformats.org/officeDocument/2006/relationships/oleObject" Target="../embeddings/oleObject150.bin"/><Relationship Id="rId2" Type="http://schemas.openxmlformats.org/officeDocument/2006/relationships/oleObject" Target="../embeddings/oleObject14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7.bin"/><Relationship Id="rId11" Type="http://schemas.openxmlformats.org/officeDocument/2006/relationships/image" Target="../media/image149.wmf"/><Relationship Id="rId5" Type="http://schemas.openxmlformats.org/officeDocument/2006/relationships/image" Target="../media/image146.wmf"/><Relationship Id="rId10" Type="http://schemas.openxmlformats.org/officeDocument/2006/relationships/oleObject" Target="../embeddings/oleObject149.bin"/><Relationship Id="rId4" Type="http://schemas.openxmlformats.org/officeDocument/2006/relationships/oleObject" Target="../embeddings/oleObject146.bin"/><Relationship Id="rId9" Type="http://schemas.openxmlformats.org/officeDocument/2006/relationships/image" Target="../media/image148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4.bin"/><Relationship Id="rId3" Type="http://schemas.openxmlformats.org/officeDocument/2006/relationships/image" Target="../media/image151.wmf"/><Relationship Id="rId7" Type="http://schemas.openxmlformats.org/officeDocument/2006/relationships/image" Target="../media/image153.wmf"/><Relationship Id="rId2" Type="http://schemas.openxmlformats.org/officeDocument/2006/relationships/oleObject" Target="../embeddings/oleObject15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53.bin"/><Relationship Id="rId11" Type="http://schemas.openxmlformats.org/officeDocument/2006/relationships/image" Target="../media/image155.wmf"/><Relationship Id="rId5" Type="http://schemas.openxmlformats.org/officeDocument/2006/relationships/image" Target="../media/image152.wmf"/><Relationship Id="rId10" Type="http://schemas.openxmlformats.org/officeDocument/2006/relationships/oleObject" Target="../embeddings/oleObject155.bin"/><Relationship Id="rId4" Type="http://schemas.openxmlformats.org/officeDocument/2006/relationships/oleObject" Target="../embeddings/oleObject152.bin"/><Relationship Id="rId9" Type="http://schemas.openxmlformats.org/officeDocument/2006/relationships/image" Target="../media/image154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9.bin"/><Relationship Id="rId13" Type="http://schemas.openxmlformats.org/officeDocument/2006/relationships/image" Target="../media/image161.wmf"/><Relationship Id="rId18" Type="http://schemas.openxmlformats.org/officeDocument/2006/relationships/image" Target="../media/image164.png"/><Relationship Id="rId3" Type="http://schemas.openxmlformats.org/officeDocument/2006/relationships/image" Target="../media/image156.wmf"/><Relationship Id="rId7" Type="http://schemas.openxmlformats.org/officeDocument/2006/relationships/image" Target="../media/image158.wmf"/><Relationship Id="rId12" Type="http://schemas.openxmlformats.org/officeDocument/2006/relationships/oleObject" Target="../embeddings/oleObject161.bin"/><Relationship Id="rId17" Type="http://schemas.openxmlformats.org/officeDocument/2006/relationships/image" Target="../media/image163.wmf"/><Relationship Id="rId2" Type="http://schemas.openxmlformats.org/officeDocument/2006/relationships/oleObject" Target="../embeddings/oleObject156.bin"/><Relationship Id="rId16" Type="http://schemas.openxmlformats.org/officeDocument/2006/relationships/oleObject" Target="../embeddings/oleObject16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58.bin"/><Relationship Id="rId11" Type="http://schemas.openxmlformats.org/officeDocument/2006/relationships/image" Target="../media/image160.wmf"/><Relationship Id="rId5" Type="http://schemas.openxmlformats.org/officeDocument/2006/relationships/image" Target="../media/image157.wmf"/><Relationship Id="rId15" Type="http://schemas.openxmlformats.org/officeDocument/2006/relationships/image" Target="../media/image162.wmf"/><Relationship Id="rId10" Type="http://schemas.openxmlformats.org/officeDocument/2006/relationships/oleObject" Target="../embeddings/oleObject160.bin"/><Relationship Id="rId4" Type="http://schemas.openxmlformats.org/officeDocument/2006/relationships/oleObject" Target="../embeddings/oleObject157.bin"/><Relationship Id="rId9" Type="http://schemas.openxmlformats.org/officeDocument/2006/relationships/image" Target="../media/image159.wmf"/><Relationship Id="rId14" Type="http://schemas.openxmlformats.org/officeDocument/2006/relationships/oleObject" Target="../embeddings/oleObject162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11.png"/><Relationship Id="rId3" Type="http://schemas.openxmlformats.org/officeDocument/2006/relationships/image" Target="../media/image6.wmf"/><Relationship Id="rId7" Type="http://schemas.openxmlformats.org/officeDocument/2006/relationships/image" Target="../media/image8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0.wmf"/><Relationship Id="rId5" Type="http://schemas.openxmlformats.org/officeDocument/2006/relationships/image" Target="../media/image7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9.wmf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6.wmf"/><Relationship Id="rId7" Type="http://schemas.openxmlformats.org/officeDocument/2006/relationships/image" Target="../media/image12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4.wmf"/><Relationship Id="rId5" Type="http://schemas.openxmlformats.org/officeDocument/2006/relationships/image" Target="../media/image11.w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13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image" Target="../media/image15.wmf"/><Relationship Id="rId7" Type="http://schemas.openxmlformats.org/officeDocument/2006/relationships/oleObject" Target="../embeddings/oleObject12.bin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image" Target="../media/image17.wmf"/><Relationship Id="rId7" Type="http://schemas.openxmlformats.org/officeDocument/2006/relationships/oleObject" Target="../embeddings/oleObject14.bin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4.bin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oleObject" Target="../embeddings/oleObject20.bin"/><Relationship Id="rId18" Type="http://schemas.openxmlformats.org/officeDocument/2006/relationships/oleObject" Target="../embeddings/oleObject21.bin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23.w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5.wmf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w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5" Type="http://schemas.openxmlformats.org/officeDocument/2006/relationships/oleObject" Target="../embeddings/oleObject21.bin"/><Relationship Id="rId10" Type="http://schemas.openxmlformats.org/officeDocument/2006/relationships/image" Target="../media/image22.wmf"/><Relationship Id="rId19" Type="http://schemas.openxmlformats.org/officeDocument/2006/relationships/image" Target="../media/image25.wmf"/><Relationship Id="rId4" Type="http://schemas.openxmlformats.org/officeDocument/2006/relationships/image" Target="../media/image19.wmf"/><Relationship Id="rId9" Type="http://schemas.openxmlformats.org/officeDocument/2006/relationships/oleObject" Target="../embeddings/oleObject18.bin"/><Relationship Id="rId14" Type="http://schemas.openxmlformats.org/officeDocument/2006/relationships/image" Target="../media/image24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13" Type="http://schemas.openxmlformats.org/officeDocument/2006/relationships/image" Target="../media/image31.wmf"/><Relationship Id="rId18" Type="http://schemas.openxmlformats.org/officeDocument/2006/relationships/oleObject" Target="../embeddings/oleObject30.bin"/><Relationship Id="rId3" Type="http://schemas.openxmlformats.org/officeDocument/2006/relationships/image" Target="../media/image26.wmf"/><Relationship Id="rId21" Type="http://schemas.openxmlformats.org/officeDocument/2006/relationships/image" Target="../media/image34.wmf"/><Relationship Id="rId7" Type="http://schemas.openxmlformats.org/officeDocument/2006/relationships/image" Target="../media/image28.wmf"/><Relationship Id="rId12" Type="http://schemas.openxmlformats.org/officeDocument/2006/relationships/oleObject" Target="../embeddings/oleObject27.bin"/><Relationship Id="rId17" Type="http://schemas.openxmlformats.org/officeDocument/2006/relationships/image" Target="../media/image21.wmf"/><Relationship Id="rId25" Type="http://schemas.openxmlformats.org/officeDocument/2006/relationships/image" Target="../media/image36.wmf"/><Relationship Id="rId2" Type="http://schemas.openxmlformats.org/officeDocument/2006/relationships/oleObject" Target="../embeddings/oleObject22.bin"/><Relationship Id="rId16" Type="http://schemas.openxmlformats.org/officeDocument/2006/relationships/oleObject" Target="../embeddings/oleObject29.bin"/><Relationship Id="rId20" Type="http://schemas.openxmlformats.org/officeDocument/2006/relationships/oleObject" Target="../embeddings/oleObject31.bin"/><Relationship Id="rId29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30.wmf"/><Relationship Id="rId24" Type="http://schemas.openxmlformats.org/officeDocument/2006/relationships/oleObject" Target="../embeddings/oleObject33.bin"/><Relationship Id="rId5" Type="http://schemas.openxmlformats.org/officeDocument/2006/relationships/image" Target="../media/image27.wmf"/><Relationship Id="rId15" Type="http://schemas.openxmlformats.org/officeDocument/2006/relationships/image" Target="../media/image32.wmf"/><Relationship Id="rId23" Type="http://schemas.openxmlformats.org/officeDocument/2006/relationships/image" Target="../media/image35.wmf"/><Relationship Id="rId28" Type="http://schemas.openxmlformats.org/officeDocument/2006/relationships/image" Target="../media/image36.wmf"/><Relationship Id="rId10" Type="http://schemas.openxmlformats.org/officeDocument/2006/relationships/oleObject" Target="../embeddings/oleObject26.bin"/><Relationship Id="rId19" Type="http://schemas.openxmlformats.org/officeDocument/2006/relationships/image" Target="../media/image33.wmf"/><Relationship Id="rId4" Type="http://schemas.openxmlformats.org/officeDocument/2006/relationships/oleObject" Target="../embeddings/oleObject23.bin"/><Relationship Id="rId9" Type="http://schemas.openxmlformats.org/officeDocument/2006/relationships/image" Target="../media/image29.wmf"/><Relationship Id="rId14" Type="http://schemas.openxmlformats.org/officeDocument/2006/relationships/oleObject" Target="../embeddings/oleObject28.bin"/><Relationship Id="rId22" Type="http://schemas.openxmlformats.org/officeDocument/2006/relationships/oleObject" Target="../embeddings/oleObject32.bin"/><Relationship Id="rId27" Type="http://schemas.openxmlformats.org/officeDocument/2006/relationships/oleObject" Target="../embeddings/oleObject3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8631" y="2339976"/>
            <a:ext cx="805719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课题名称（黑体，居中，</a:t>
            </a:r>
            <a:r>
              <a:rPr lang="en-US" altLang="zh-CN" sz="48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44-48</a:t>
            </a:r>
            <a:r>
              <a:rPr lang="zh-CN" altLang="en-US" sz="48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号左右）</a:t>
            </a:r>
            <a:endParaRPr lang="zh-CN" altLang="en-US" sz="4800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 bwMode="auto">
          <a:xfrm>
            <a:off x="4333875" y="4208781"/>
            <a:ext cx="48034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主讲老师：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刘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</a:t>
            </a:r>
            <a:r>
              <a:rPr 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晓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曼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学       校：南京农业大学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53" y="-9524"/>
            <a:ext cx="9136380" cy="3890645"/>
          </a:xfrm>
          <a:prstGeom prst="rect">
            <a:avLst/>
          </a:prstGeom>
          <a:solidFill>
            <a:srgbClr val="094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51021" y="2478405"/>
            <a:ext cx="2401253" cy="26746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684746" y="2478406"/>
            <a:ext cx="4785360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线 性 代 数</a:t>
            </a:r>
            <a:endParaRPr lang="zh-CN" altLang="en-US" sz="2400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190" y="2994822"/>
            <a:ext cx="1436914" cy="1492898"/>
          </a:xfrm>
          <a:prstGeom prst="rect">
            <a:avLst/>
          </a:prstGeom>
        </p:spPr>
      </p:pic>
      <p:sp>
        <p:nvSpPr>
          <p:cNvPr id="12" name="同心圆 11"/>
          <p:cNvSpPr/>
          <p:nvPr/>
        </p:nvSpPr>
        <p:spPr>
          <a:xfrm>
            <a:off x="718457" y="2720923"/>
            <a:ext cx="2071396" cy="2051374"/>
          </a:xfrm>
          <a:prstGeom prst="donut">
            <a:avLst>
              <a:gd name="adj" fmla="val 15813"/>
            </a:avLst>
          </a:prstGeom>
          <a:solidFill>
            <a:srgbClr val="F77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7"/>
          <p:cNvSpPr/>
          <p:nvPr/>
        </p:nvSpPr>
        <p:spPr bwMode="auto">
          <a:xfrm flipH="1" flipV="1">
            <a:off x="-8572" y="187960"/>
            <a:ext cx="9054941" cy="640080"/>
          </a:xfrm>
          <a:custGeom>
            <a:avLst/>
            <a:gdLst>
              <a:gd name="T0" fmla="*/ 292 w 1147"/>
              <a:gd name="T1" fmla="*/ 41 h 254"/>
              <a:gd name="T2" fmla="*/ 0 w 1147"/>
              <a:gd name="T3" fmla="*/ 124 h 254"/>
              <a:gd name="T4" fmla="*/ 254 w 1147"/>
              <a:gd name="T5" fmla="*/ 46 h 254"/>
              <a:gd name="T6" fmla="*/ 733 w 1147"/>
              <a:gd name="T7" fmla="*/ 45 h 254"/>
              <a:gd name="T8" fmla="*/ 1147 w 1147"/>
              <a:gd name="T9" fmla="*/ 247 h 254"/>
              <a:gd name="T10" fmla="*/ 1147 w 1147"/>
              <a:gd name="T11" fmla="*/ 254 h 254"/>
              <a:gd name="T12" fmla="*/ 888 w 1147"/>
              <a:gd name="T13" fmla="*/ 105 h 254"/>
              <a:gd name="T14" fmla="*/ 292 w 1147"/>
              <a:gd name="T15" fmla="*/ 41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47" h="254">
                <a:moveTo>
                  <a:pt x="292" y="41"/>
                </a:moveTo>
                <a:cubicBezTo>
                  <a:pt x="194" y="60"/>
                  <a:pt x="97" y="91"/>
                  <a:pt x="0" y="124"/>
                </a:cubicBezTo>
                <a:cubicBezTo>
                  <a:pt x="84" y="94"/>
                  <a:pt x="168" y="65"/>
                  <a:pt x="254" y="46"/>
                </a:cubicBezTo>
                <a:cubicBezTo>
                  <a:pt x="408" y="10"/>
                  <a:pt x="569" y="3"/>
                  <a:pt x="733" y="45"/>
                </a:cubicBezTo>
                <a:cubicBezTo>
                  <a:pt x="873" y="78"/>
                  <a:pt x="1017" y="151"/>
                  <a:pt x="1147" y="247"/>
                </a:cubicBezTo>
                <a:cubicBezTo>
                  <a:pt x="1147" y="249"/>
                  <a:pt x="1147" y="252"/>
                  <a:pt x="1147" y="254"/>
                </a:cubicBezTo>
                <a:cubicBezTo>
                  <a:pt x="1064" y="194"/>
                  <a:pt x="977" y="143"/>
                  <a:pt x="888" y="105"/>
                </a:cubicBezTo>
                <a:cubicBezTo>
                  <a:pt x="687" y="18"/>
                  <a:pt x="482" y="0"/>
                  <a:pt x="292" y="41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58000">
                <a:schemeClr val="accent1"/>
              </a:gs>
              <a:gs pos="100000">
                <a:schemeClr val="tx2"/>
              </a:gs>
            </a:gsLst>
            <a:lin ang="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Freeform 5"/>
          <p:cNvSpPr/>
          <p:nvPr/>
        </p:nvSpPr>
        <p:spPr bwMode="auto">
          <a:xfrm flipH="1" flipV="1">
            <a:off x="197644" y="-11430"/>
            <a:ext cx="8796814" cy="658495"/>
          </a:xfrm>
          <a:custGeom>
            <a:avLst/>
            <a:gdLst>
              <a:gd name="T0" fmla="*/ 80 w 1029"/>
              <a:gd name="T1" fmla="*/ 110 h 255"/>
              <a:gd name="T2" fmla="*/ 0 w 1029"/>
              <a:gd name="T3" fmla="*/ 138 h 255"/>
              <a:gd name="T4" fmla="*/ 172 w 1029"/>
              <a:gd name="T5" fmla="*/ 81 h 255"/>
              <a:gd name="T6" fmla="*/ 1029 w 1029"/>
              <a:gd name="T7" fmla="*/ 234 h 255"/>
              <a:gd name="T8" fmla="*/ 1029 w 1029"/>
              <a:gd name="T9" fmla="*/ 255 h 255"/>
              <a:gd name="T10" fmla="*/ 1028 w 1029"/>
              <a:gd name="T11" fmla="*/ 255 h 255"/>
              <a:gd name="T12" fmla="*/ 80 w 1029"/>
              <a:gd name="T13" fmla="*/ 110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9" h="255">
                <a:moveTo>
                  <a:pt x="80" y="110"/>
                </a:moveTo>
                <a:cubicBezTo>
                  <a:pt x="53" y="119"/>
                  <a:pt x="26" y="128"/>
                  <a:pt x="0" y="138"/>
                </a:cubicBezTo>
                <a:cubicBezTo>
                  <a:pt x="57" y="116"/>
                  <a:pt x="114" y="96"/>
                  <a:pt x="172" y="81"/>
                </a:cubicBezTo>
                <a:cubicBezTo>
                  <a:pt x="444" y="0"/>
                  <a:pt x="744" y="14"/>
                  <a:pt x="1029" y="234"/>
                </a:cubicBezTo>
                <a:cubicBezTo>
                  <a:pt x="1029" y="241"/>
                  <a:pt x="1029" y="248"/>
                  <a:pt x="1029" y="255"/>
                </a:cubicBezTo>
                <a:cubicBezTo>
                  <a:pt x="1028" y="255"/>
                  <a:pt x="1028" y="255"/>
                  <a:pt x="1028" y="255"/>
                </a:cubicBezTo>
                <a:cubicBezTo>
                  <a:pt x="716" y="17"/>
                  <a:pt x="380" y="7"/>
                  <a:pt x="80" y="110"/>
                </a:cubicBezTo>
                <a:close/>
              </a:path>
            </a:pathLst>
          </a:custGeom>
          <a:gradFill>
            <a:gsLst>
              <a:gs pos="100000">
                <a:srgbClr val="13589A">
                  <a:alpha val="100000"/>
                  <a:lumMod val="97000"/>
                </a:srgbClr>
              </a:gs>
              <a:gs pos="100000">
                <a:srgbClr val="154C84">
                  <a:alpha val="100000"/>
                </a:srgbClr>
              </a:gs>
              <a:gs pos="3000">
                <a:schemeClr val="tx2">
                  <a:alpha val="21000"/>
                </a:schemeClr>
              </a:gs>
            </a:gsLst>
            <a:lin ang="108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40005" y="44450"/>
            <a:ext cx="9092565" cy="823928"/>
            <a:chOff x="-7938" y="915988"/>
            <a:chExt cx="12193589" cy="2406923"/>
          </a:xfrm>
        </p:grpSpPr>
        <p:sp>
          <p:nvSpPr>
            <p:cNvPr id="6" name="Freeform 5"/>
            <p:cNvSpPr/>
            <p:nvPr/>
          </p:nvSpPr>
          <p:spPr bwMode="auto">
            <a:xfrm>
              <a:off x="4411663" y="915988"/>
              <a:ext cx="7773988" cy="1635125"/>
            </a:xfrm>
            <a:custGeom>
              <a:avLst/>
              <a:gdLst>
                <a:gd name="T0" fmla="*/ 80 w 1029"/>
                <a:gd name="T1" fmla="*/ 110 h 255"/>
                <a:gd name="T2" fmla="*/ 0 w 1029"/>
                <a:gd name="T3" fmla="*/ 138 h 255"/>
                <a:gd name="T4" fmla="*/ 172 w 1029"/>
                <a:gd name="T5" fmla="*/ 81 h 255"/>
                <a:gd name="T6" fmla="*/ 1029 w 1029"/>
                <a:gd name="T7" fmla="*/ 234 h 255"/>
                <a:gd name="T8" fmla="*/ 1029 w 1029"/>
                <a:gd name="T9" fmla="*/ 255 h 255"/>
                <a:gd name="T10" fmla="*/ 1028 w 1029"/>
                <a:gd name="T11" fmla="*/ 255 h 255"/>
                <a:gd name="T12" fmla="*/ 80 w 1029"/>
                <a:gd name="T13" fmla="*/ 11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9" h="255">
                  <a:moveTo>
                    <a:pt x="80" y="110"/>
                  </a:moveTo>
                  <a:cubicBezTo>
                    <a:pt x="53" y="119"/>
                    <a:pt x="26" y="128"/>
                    <a:pt x="0" y="138"/>
                  </a:cubicBezTo>
                  <a:cubicBezTo>
                    <a:pt x="57" y="116"/>
                    <a:pt x="114" y="96"/>
                    <a:pt x="172" y="81"/>
                  </a:cubicBezTo>
                  <a:cubicBezTo>
                    <a:pt x="444" y="0"/>
                    <a:pt x="744" y="14"/>
                    <a:pt x="1029" y="234"/>
                  </a:cubicBezTo>
                  <a:cubicBezTo>
                    <a:pt x="1029" y="241"/>
                    <a:pt x="1029" y="248"/>
                    <a:pt x="1029" y="255"/>
                  </a:cubicBezTo>
                  <a:cubicBezTo>
                    <a:pt x="1028" y="255"/>
                    <a:pt x="1028" y="255"/>
                    <a:pt x="1028" y="255"/>
                  </a:cubicBezTo>
                  <a:cubicBezTo>
                    <a:pt x="716" y="17"/>
                    <a:pt x="380" y="7"/>
                    <a:pt x="80" y="110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6"/>
            <p:cNvSpPr/>
            <p:nvPr/>
          </p:nvSpPr>
          <p:spPr bwMode="auto">
            <a:xfrm>
              <a:off x="520700" y="1800225"/>
              <a:ext cx="3890963" cy="1295400"/>
            </a:xfrm>
            <a:custGeom>
              <a:avLst/>
              <a:gdLst>
                <a:gd name="T0" fmla="*/ 515 w 515"/>
                <a:gd name="T1" fmla="*/ 0 h 202"/>
                <a:gd name="T2" fmla="*/ 9 w 515"/>
                <a:gd name="T3" fmla="*/ 202 h 202"/>
                <a:gd name="T4" fmla="*/ 0 w 515"/>
                <a:gd name="T5" fmla="*/ 202 h 202"/>
                <a:gd name="T6" fmla="*/ 515 w 515"/>
                <a:gd name="T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5" h="202">
                  <a:moveTo>
                    <a:pt x="515" y="0"/>
                  </a:moveTo>
                  <a:cubicBezTo>
                    <a:pt x="351" y="63"/>
                    <a:pt x="185" y="139"/>
                    <a:pt x="9" y="202"/>
                  </a:cubicBezTo>
                  <a:cubicBezTo>
                    <a:pt x="0" y="202"/>
                    <a:pt x="0" y="202"/>
                    <a:pt x="0" y="202"/>
                  </a:cubicBezTo>
                  <a:cubicBezTo>
                    <a:pt x="179" y="140"/>
                    <a:pt x="348" y="62"/>
                    <a:pt x="515" y="0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2447925" y="1768475"/>
              <a:ext cx="2092325" cy="685800"/>
            </a:xfrm>
            <a:custGeom>
              <a:avLst/>
              <a:gdLst>
                <a:gd name="T0" fmla="*/ 0 w 277"/>
                <a:gd name="T1" fmla="*/ 107 h 107"/>
                <a:gd name="T2" fmla="*/ 277 w 277"/>
                <a:gd name="T3" fmla="*/ 0 h 107"/>
                <a:gd name="T4" fmla="*/ 0 w 277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7" h="107">
                  <a:moveTo>
                    <a:pt x="0" y="107"/>
                  </a:moveTo>
                  <a:cubicBezTo>
                    <a:pt x="93" y="68"/>
                    <a:pt x="185" y="31"/>
                    <a:pt x="277" y="0"/>
                  </a:cubicBezTo>
                  <a:cubicBezTo>
                    <a:pt x="185" y="32"/>
                    <a:pt x="93" y="69"/>
                    <a:pt x="0" y="107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8"/>
            <p:cNvSpPr/>
            <p:nvPr/>
          </p:nvSpPr>
          <p:spPr bwMode="auto">
            <a:xfrm>
              <a:off x="4540250" y="1114425"/>
              <a:ext cx="7645400" cy="2208486"/>
            </a:xfrm>
            <a:custGeom>
              <a:avLst/>
              <a:gdLst>
                <a:gd name="T0" fmla="*/ 0 w 1012"/>
                <a:gd name="T1" fmla="*/ 102 h 232"/>
                <a:gd name="T2" fmla="*/ 410 w 1012"/>
                <a:gd name="T3" fmla="*/ 20 h 232"/>
                <a:gd name="T4" fmla="*/ 895 w 1012"/>
                <a:gd name="T5" fmla="*/ 149 h 232"/>
                <a:gd name="T6" fmla="*/ 1012 w 1012"/>
                <a:gd name="T7" fmla="*/ 227 h 232"/>
                <a:gd name="T8" fmla="*/ 1012 w 1012"/>
                <a:gd name="T9" fmla="*/ 232 h 232"/>
                <a:gd name="T10" fmla="*/ 611 w 1012"/>
                <a:gd name="T11" fmla="*/ 45 h 232"/>
                <a:gd name="T12" fmla="*/ 0 w 1012"/>
                <a:gd name="T13" fmla="*/ 10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2" h="232">
                  <a:moveTo>
                    <a:pt x="0" y="102"/>
                  </a:moveTo>
                  <a:cubicBezTo>
                    <a:pt x="135" y="56"/>
                    <a:pt x="270" y="22"/>
                    <a:pt x="410" y="20"/>
                  </a:cubicBezTo>
                  <a:cubicBezTo>
                    <a:pt x="569" y="16"/>
                    <a:pt x="734" y="55"/>
                    <a:pt x="895" y="149"/>
                  </a:cubicBezTo>
                  <a:cubicBezTo>
                    <a:pt x="934" y="172"/>
                    <a:pt x="973" y="198"/>
                    <a:pt x="1012" y="227"/>
                  </a:cubicBezTo>
                  <a:cubicBezTo>
                    <a:pt x="1012" y="229"/>
                    <a:pt x="1012" y="231"/>
                    <a:pt x="1012" y="232"/>
                  </a:cubicBezTo>
                  <a:cubicBezTo>
                    <a:pt x="883" y="136"/>
                    <a:pt x="745" y="72"/>
                    <a:pt x="611" y="45"/>
                  </a:cubicBezTo>
                  <a:cubicBezTo>
                    <a:pt x="401" y="0"/>
                    <a:pt x="198" y="36"/>
                    <a:pt x="0" y="102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9"/>
            <p:cNvSpPr/>
            <p:nvPr/>
          </p:nvSpPr>
          <p:spPr bwMode="auto">
            <a:xfrm>
              <a:off x="2727325" y="2359025"/>
              <a:ext cx="0" cy="6350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0"/>
            <p:cNvSpPr/>
            <p:nvPr/>
          </p:nvSpPr>
          <p:spPr bwMode="auto">
            <a:xfrm>
              <a:off x="2727325" y="2344738"/>
              <a:ext cx="52388" cy="14288"/>
            </a:xfrm>
            <a:custGeom>
              <a:avLst/>
              <a:gdLst>
                <a:gd name="T0" fmla="*/ 0 w 7"/>
                <a:gd name="T1" fmla="*/ 2 h 2"/>
                <a:gd name="T2" fmla="*/ 7 w 7"/>
                <a:gd name="T3" fmla="*/ 0 h 2"/>
                <a:gd name="T4" fmla="*/ 0 w 7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">
                  <a:moveTo>
                    <a:pt x="0" y="2"/>
                  </a:moveTo>
                  <a:cubicBezTo>
                    <a:pt x="3" y="1"/>
                    <a:pt x="5" y="1"/>
                    <a:pt x="7" y="0"/>
                  </a:cubicBezTo>
                  <a:cubicBezTo>
                    <a:pt x="5" y="1"/>
                    <a:pt x="3" y="1"/>
                    <a:pt x="0" y="2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1"/>
            <p:cNvSpPr/>
            <p:nvPr/>
          </p:nvSpPr>
          <p:spPr bwMode="auto">
            <a:xfrm>
              <a:off x="2779713" y="2249488"/>
              <a:ext cx="271463" cy="95250"/>
            </a:xfrm>
            <a:custGeom>
              <a:avLst/>
              <a:gdLst>
                <a:gd name="T0" fmla="*/ 0 w 36"/>
                <a:gd name="T1" fmla="*/ 15 h 15"/>
                <a:gd name="T2" fmla="*/ 36 w 36"/>
                <a:gd name="T3" fmla="*/ 0 h 15"/>
                <a:gd name="T4" fmla="*/ 0 w 36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5">
                  <a:moveTo>
                    <a:pt x="0" y="15"/>
                  </a:moveTo>
                  <a:cubicBezTo>
                    <a:pt x="12" y="10"/>
                    <a:pt x="24" y="5"/>
                    <a:pt x="36" y="0"/>
                  </a:cubicBezTo>
                  <a:cubicBezTo>
                    <a:pt x="24" y="5"/>
                    <a:pt x="12" y="10"/>
                    <a:pt x="0" y="15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2"/>
            <p:cNvSpPr/>
            <p:nvPr/>
          </p:nvSpPr>
          <p:spPr bwMode="auto">
            <a:xfrm>
              <a:off x="265113" y="2365375"/>
              <a:ext cx="2462213" cy="730250"/>
            </a:xfrm>
            <a:custGeom>
              <a:avLst/>
              <a:gdLst>
                <a:gd name="T0" fmla="*/ 326 w 326"/>
                <a:gd name="T1" fmla="*/ 0 h 114"/>
                <a:gd name="T2" fmla="*/ 15 w 326"/>
                <a:gd name="T3" fmla="*/ 114 h 114"/>
                <a:gd name="T4" fmla="*/ 0 w 326"/>
                <a:gd name="T5" fmla="*/ 114 h 114"/>
                <a:gd name="T6" fmla="*/ 326 w 326"/>
                <a:gd name="T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6" h="114">
                  <a:moveTo>
                    <a:pt x="326" y="0"/>
                  </a:moveTo>
                  <a:cubicBezTo>
                    <a:pt x="225" y="40"/>
                    <a:pt x="122" y="80"/>
                    <a:pt x="15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113" y="80"/>
                    <a:pt x="221" y="41"/>
                    <a:pt x="326" y="0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3"/>
            <p:cNvSpPr/>
            <p:nvPr/>
          </p:nvSpPr>
          <p:spPr bwMode="auto">
            <a:xfrm>
              <a:off x="-7938" y="2211388"/>
              <a:ext cx="3211513" cy="884238"/>
            </a:xfrm>
            <a:custGeom>
              <a:avLst/>
              <a:gdLst>
                <a:gd name="T0" fmla="*/ 131 w 425"/>
                <a:gd name="T1" fmla="*/ 100 h 138"/>
                <a:gd name="T2" fmla="*/ 425 w 425"/>
                <a:gd name="T3" fmla="*/ 0 h 138"/>
                <a:gd name="T4" fmla="*/ 220 w 425"/>
                <a:gd name="T5" fmla="*/ 72 h 138"/>
                <a:gd name="T6" fmla="*/ 5 w 425"/>
                <a:gd name="T7" fmla="*/ 138 h 138"/>
                <a:gd name="T8" fmla="*/ 0 w 425"/>
                <a:gd name="T9" fmla="*/ 138 h 138"/>
                <a:gd name="T10" fmla="*/ 131 w 425"/>
                <a:gd name="T11" fmla="*/ 10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5" h="138">
                  <a:moveTo>
                    <a:pt x="131" y="100"/>
                  </a:moveTo>
                  <a:cubicBezTo>
                    <a:pt x="232" y="69"/>
                    <a:pt x="329" y="34"/>
                    <a:pt x="425" y="0"/>
                  </a:cubicBezTo>
                  <a:cubicBezTo>
                    <a:pt x="358" y="24"/>
                    <a:pt x="290" y="49"/>
                    <a:pt x="220" y="72"/>
                  </a:cubicBezTo>
                  <a:cubicBezTo>
                    <a:pt x="150" y="96"/>
                    <a:pt x="78" y="118"/>
                    <a:pt x="5" y="13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44" y="126"/>
                    <a:pt x="88" y="114"/>
                    <a:pt x="131" y="100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4"/>
            <p:cNvSpPr/>
            <p:nvPr/>
          </p:nvSpPr>
          <p:spPr bwMode="auto">
            <a:xfrm>
              <a:off x="3203575" y="1344613"/>
              <a:ext cx="8982075" cy="1681163"/>
            </a:xfrm>
            <a:custGeom>
              <a:avLst/>
              <a:gdLst>
                <a:gd name="T0" fmla="*/ 242 w 1189"/>
                <a:gd name="T1" fmla="*/ 59 h 262"/>
                <a:gd name="T2" fmla="*/ 0 w 1189"/>
                <a:gd name="T3" fmla="*/ 135 h 262"/>
                <a:gd name="T4" fmla="*/ 471 w 1189"/>
                <a:gd name="T5" fmla="*/ 19 h 262"/>
                <a:gd name="T6" fmla="*/ 966 w 1189"/>
                <a:gd name="T7" fmla="*/ 118 h 262"/>
                <a:gd name="T8" fmla="*/ 1189 w 1189"/>
                <a:gd name="T9" fmla="*/ 252 h 262"/>
                <a:gd name="T10" fmla="*/ 1189 w 1189"/>
                <a:gd name="T11" fmla="*/ 262 h 262"/>
                <a:gd name="T12" fmla="*/ 791 w 1189"/>
                <a:gd name="T13" fmla="*/ 59 h 262"/>
                <a:gd name="T14" fmla="*/ 242 w 1189"/>
                <a:gd name="T15" fmla="*/ 5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9" h="262">
                  <a:moveTo>
                    <a:pt x="242" y="59"/>
                  </a:moveTo>
                  <a:cubicBezTo>
                    <a:pt x="161" y="80"/>
                    <a:pt x="81" y="107"/>
                    <a:pt x="0" y="135"/>
                  </a:cubicBezTo>
                  <a:cubicBezTo>
                    <a:pt x="156" y="79"/>
                    <a:pt x="310" y="28"/>
                    <a:pt x="471" y="19"/>
                  </a:cubicBezTo>
                  <a:cubicBezTo>
                    <a:pt x="632" y="8"/>
                    <a:pt x="801" y="40"/>
                    <a:pt x="966" y="118"/>
                  </a:cubicBezTo>
                  <a:cubicBezTo>
                    <a:pt x="1042" y="154"/>
                    <a:pt x="1118" y="200"/>
                    <a:pt x="1189" y="252"/>
                  </a:cubicBezTo>
                  <a:cubicBezTo>
                    <a:pt x="1189" y="255"/>
                    <a:pt x="1189" y="259"/>
                    <a:pt x="1189" y="262"/>
                  </a:cubicBezTo>
                  <a:cubicBezTo>
                    <a:pt x="1066" y="173"/>
                    <a:pt x="929" y="100"/>
                    <a:pt x="791" y="59"/>
                  </a:cubicBezTo>
                  <a:cubicBezTo>
                    <a:pt x="600" y="0"/>
                    <a:pt x="417" y="12"/>
                    <a:pt x="242" y="59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5"/>
            <p:cNvSpPr/>
            <p:nvPr/>
          </p:nvSpPr>
          <p:spPr bwMode="auto">
            <a:xfrm>
              <a:off x="196850" y="2198688"/>
              <a:ext cx="3006725" cy="896938"/>
            </a:xfrm>
            <a:custGeom>
              <a:avLst/>
              <a:gdLst>
                <a:gd name="T0" fmla="*/ 398 w 398"/>
                <a:gd name="T1" fmla="*/ 0 h 140"/>
                <a:gd name="T2" fmla="*/ 10 w 398"/>
                <a:gd name="T3" fmla="*/ 140 h 140"/>
                <a:gd name="T4" fmla="*/ 0 w 398"/>
                <a:gd name="T5" fmla="*/ 140 h 140"/>
                <a:gd name="T6" fmla="*/ 398 w 398"/>
                <a:gd name="T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8" h="140">
                  <a:moveTo>
                    <a:pt x="398" y="0"/>
                  </a:moveTo>
                  <a:cubicBezTo>
                    <a:pt x="273" y="49"/>
                    <a:pt x="145" y="99"/>
                    <a:pt x="10" y="14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38" y="99"/>
                    <a:pt x="270" y="49"/>
                    <a:pt x="398" y="0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90488" y="2108200"/>
              <a:ext cx="3430588" cy="987425"/>
            </a:xfrm>
            <a:custGeom>
              <a:avLst/>
              <a:gdLst>
                <a:gd name="T0" fmla="*/ 454 w 454"/>
                <a:gd name="T1" fmla="*/ 0 h 154"/>
                <a:gd name="T2" fmla="*/ 245 w 454"/>
                <a:gd name="T3" fmla="*/ 76 h 154"/>
                <a:gd name="T4" fmla="*/ 8 w 454"/>
                <a:gd name="T5" fmla="*/ 154 h 154"/>
                <a:gd name="T6" fmla="*/ 0 w 454"/>
                <a:gd name="T7" fmla="*/ 154 h 154"/>
                <a:gd name="T8" fmla="*/ 454 w 454"/>
                <a:gd name="T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" h="154">
                  <a:moveTo>
                    <a:pt x="454" y="0"/>
                  </a:moveTo>
                  <a:cubicBezTo>
                    <a:pt x="385" y="25"/>
                    <a:pt x="316" y="51"/>
                    <a:pt x="245" y="76"/>
                  </a:cubicBezTo>
                  <a:cubicBezTo>
                    <a:pt x="168" y="105"/>
                    <a:pt x="89" y="131"/>
                    <a:pt x="8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158" y="109"/>
                    <a:pt x="307" y="51"/>
                    <a:pt x="454" y="0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3521075" y="1312863"/>
              <a:ext cx="8664575" cy="1628775"/>
            </a:xfrm>
            <a:custGeom>
              <a:avLst/>
              <a:gdLst>
                <a:gd name="T0" fmla="*/ 292 w 1147"/>
                <a:gd name="T1" fmla="*/ 41 h 254"/>
                <a:gd name="T2" fmla="*/ 0 w 1147"/>
                <a:gd name="T3" fmla="*/ 124 h 254"/>
                <a:gd name="T4" fmla="*/ 254 w 1147"/>
                <a:gd name="T5" fmla="*/ 46 h 254"/>
                <a:gd name="T6" fmla="*/ 733 w 1147"/>
                <a:gd name="T7" fmla="*/ 45 h 254"/>
                <a:gd name="T8" fmla="*/ 1147 w 1147"/>
                <a:gd name="T9" fmla="*/ 247 h 254"/>
                <a:gd name="T10" fmla="*/ 1147 w 1147"/>
                <a:gd name="T11" fmla="*/ 254 h 254"/>
                <a:gd name="T12" fmla="*/ 888 w 1147"/>
                <a:gd name="T13" fmla="*/ 105 h 254"/>
                <a:gd name="T14" fmla="*/ 292 w 1147"/>
                <a:gd name="T15" fmla="*/ 4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7" h="254">
                  <a:moveTo>
                    <a:pt x="292" y="41"/>
                  </a:moveTo>
                  <a:cubicBezTo>
                    <a:pt x="194" y="60"/>
                    <a:pt x="97" y="91"/>
                    <a:pt x="0" y="124"/>
                  </a:cubicBezTo>
                  <a:cubicBezTo>
                    <a:pt x="84" y="94"/>
                    <a:pt x="168" y="65"/>
                    <a:pt x="254" y="46"/>
                  </a:cubicBezTo>
                  <a:cubicBezTo>
                    <a:pt x="408" y="10"/>
                    <a:pt x="569" y="3"/>
                    <a:pt x="733" y="45"/>
                  </a:cubicBezTo>
                  <a:cubicBezTo>
                    <a:pt x="873" y="78"/>
                    <a:pt x="1017" y="151"/>
                    <a:pt x="1147" y="247"/>
                  </a:cubicBezTo>
                  <a:cubicBezTo>
                    <a:pt x="1147" y="249"/>
                    <a:pt x="1147" y="252"/>
                    <a:pt x="1147" y="254"/>
                  </a:cubicBezTo>
                  <a:cubicBezTo>
                    <a:pt x="1064" y="194"/>
                    <a:pt x="977" y="143"/>
                    <a:pt x="888" y="105"/>
                  </a:cubicBezTo>
                  <a:cubicBezTo>
                    <a:pt x="687" y="18"/>
                    <a:pt x="482" y="0"/>
                    <a:pt x="292" y="41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3" name="Rectangle 1026"/>
          <p:cNvSpPr>
            <a:spLocks noGrp="1" noChangeArrowheads="1"/>
          </p:cNvSpPr>
          <p:nvPr>
            <p:ph type="title"/>
          </p:nvPr>
        </p:nvSpPr>
        <p:spPr>
          <a:xfrm>
            <a:off x="599208" y="1080655"/>
            <a:ext cx="7543800" cy="990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+mn-ea"/>
                <a:ea typeface="+mn-ea"/>
              </a:rPr>
              <a:t>    </a:t>
            </a:r>
            <a:r>
              <a:rPr lang="en-US" altLang="zh-CN" sz="2400" b="1" dirty="0">
                <a:solidFill>
                  <a:schemeClr val="accent1"/>
                </a:solidFill>
                <a:latin typeface="+mn-ea"/>
                <a:ea typeface="+mn-ea"/>
              </a:rPr>
              <a:t> </a:t>
            </a:r>
            <a:r>
              <a:rPr lang="zh-CN" altLang="en-US" sz="2400" b="1" dirty="0">
                <a:solidFill>
                  <a:schemeClr val="accent1"/>
                </a:solidFill>
                <a:latin typeface="+mn-ea"/>
                <a:ea typeface="+mn-ea"/>
              </a:rPr>
              <a:t>推论</a:t>
            </a:r>
            <a:r>
              <a:rPr lang="en-US" altLang="zh-CN" sz="2400" b="1" dirty="0">
                <a:solidFill>
                  <a:schemeClr val="accent1"/>
                </a:solidFill>
                <a:latin typeface="+mn-ea"/>
                <a:ea typeface="+mn-ea"/>
              </a:rPr>
              <a:t>1   </a:t>
            </a:r>
            <a:r>
              <a:rPr lang="zh-CN" altLang="en-US" sz="2400" b="1" dirty="0">
                <a:latin typeface="+mn-ea"/>
                <a:ea typeface="+mn-ea"/>
              </a:rPr>
              <a:t>如果矩阵</a:t>
            </a:r>
            <a:r>
              <a:rPr lang="zh-CN" altLang="en-US" sz="2400" b="1" i="1" dirty="0">
                <a:latin typeface="+mn-ea"/>
                <a:ea typeface="+mn-ea"/>
              </a:rPr>
              <a:t> </a:t>
            </a:r>
            <a:r>
              <a:rPr lang="en-US" altLang="zh-CN" sz="2400" b="1" i="1" dirty="0">
                <a:latin typeface="+mn-ea"/>
                <a:ea typeface="+mn-ea"/>
              </a:rPr>
              <a:t>A </a:t>
            </a:r>
            <a:r>
              <a:rPr lang="zh-CN" altLang="en-US" sz="2400" b="1" dirty="0">
                <a:latin typeface="+mn-ea"/>
                <a:ea typeface="+mn-ea"/>
              </a:rPr>
              <a:t>的特征值都是单特征根，则 </a:t>
            </a:r>
            <a:r>
              <a:rPr lang="en-US" altLang="zh-CN" sz="2400" b="1" i="1" dirty="0">
                <a:latin typeface="+mn-ea"/>
                <a:ea typeface="+mn-ea"/>
              </a:rPr>
              <a:t>A </a:t>
            </a:r>
            <a:r>
              <a:rPr lang="zh-CN" altLang="en-US" sz="2400" b="1" dirty="0">
                <a:latin typeface="+mn-ea"/>
                <a:ea typeface="+mn-ea"/>
              </a:rPr>
              <a:t>与对角矩阵相似 </a:t>
            </a:r>
            <a:r>
              <a:rPr lang="en-US" altLang="zh-CN" sz="2400" b="1" dirty="0">
                <a:latin typeface="+mn-ea"/>
                <a:ea typeface="+mn-ea"/>
              </a:rPr>
              <a:t>.</a:t>
            </a:r>
          </a:p>
        </p:txBody>
      </p:sp>
      <p:sp>
        <p:nvSpPr>
          <p:cNvPr id="34" name="Rectangle 14"/>
          <p:cNvSpPr txBox="1">
            <a:spLocks noChangeArrowheads="1"/>
          </p:cNvSpPr>
          <p:nvPr/>
        </p:nvSpPr>
        <p:spPr bwMode="auto">
          <a:xfrm>
            <a:off x="1072349" y="2633657"/>
            <a:ext cx="7543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400" b="1" dirty="0">
                <a:solidFill>
                  <a:schemeClr val="accent1"/>
                </a:solidFill>
                <a:latin typeface="+mn-ea"/>
                <a:ea typeface="+mn-ea"/>
              </a:rPr>
              <a:t>推论</a:t>
            </a:r>
            <a:r>
              <a:rPr lang="en-US" altLang="zh-CN" sz="2400" b="1" dirty="0">
                <a:solidFill>
                  <a:schemeClr val="accent1"/>
                </a:solidFill>
                <a:latin typeface="+mn-ea"/>
                <a:ea typeface="+mn-ea"/>
              </a:rPr>
              <a:t>2  </a:t>
            </a:r>
            <a:r>
              <a:rPr lang="en-US" altLang="zh-CN" sz="2400" b="1" dirty="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4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+mn-ea"/>
                <a:ea typeface="+mn-ea"/>
              </a:rPr>
              <a:t>阶矩阵 </a:t>
            </a:r>
            <a:r>
              <a:rPr lang="en-US" altLang="zh-CN" sz="2400" b="1" i="1" dirty="0">
                <a:latin typeface="+mn-ea"/>
                <a:ea typeface="+mn-ea"/>
              </a:rPr>
              <a:t>A </a:t>
            </a:r>
            <a:r>
              <a:rPr lang="zh-CN" altLang="en-US" sz="2400" b="1" dirty="0">
                <a:latin typeface="+mn-ea"/>
                <a:ea typeface="+mn-ea"/>
              </a:rPr>
              <a:t>与对角矩阵相似</a:t>
            </a:r>
          </a:p>
        </p:txBody>
      </p:sp>
      <p:graphicFrame>
        <p:nvGraphicFramePr>
          <p:cNvPr id="35" name="Object 15"/>
          <p:cNvGraphicFramePr>
            <a:graphicFrameLocks noChangeAspect="1"/>
          </p:cNvGraphicFramePr>
          <p:nvPr/>
        </p:nvGraphicFramePr>
        <p:xfrm>
          <a:off x="1808972" y="3299691"/>
          <a:ext cx="6113462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1018400" imgH="6096000" progId="Equation.DSMT4">
                  <p:embed/>
                </p:oleObj>
              </mc:Choice>
              <mc:Fallback>
                <p:oleObj name="Equation" r:id="rId2" imgW="71018400" imgH="6096000" progId="Equation.DSMT4">
                  <p:embed/>
                  <p:pic>
                    <p:nvPicPr>
                      <p:cNvPr id="0" name="图片 563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8972" y="3299691"/>
                        <a:ext cx="6113462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组合 18"/>
          <p:cNvGrpSpPr/>
          <p:nvPr/>
        </p:nvGrpSpPr>
        <p:grpSpPr>
          <a:xfrm>
            <a:off x="2024293" y="3990109"/>
            <a:ext cx="4209807" cy="506034"/>
            <a:chOff x="2024293" y="3990109"/>
            <a:chExt cx="4209807" cy="506034"/>
          </a:xfrm>
        </p:grpSpPr>
        <p:sp>
          <p:nvSpPr>
            <p:cNvPr id="2" name="TextBox 1"/>
            <p:cNvSpPr txBox="1"/>
            <p:nvPr/>
          </p:nvSpPr>
          <p:spPr>
            <a:xfrm>
              <a:off x="2024293" y="3990109"/>
              <a:ext cx="42098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latin typeface="+mn-ea"/>
                  <a:ea typeface="+mn-ea"/>
                </a:rPr>
                <a:t>基础解系由    个解向量构成   </a:t>
              </a:r>
            </a:p>
          </p:txBody>
        </p:sp>
        <p:graphicFrame>
          <p:nvGraphicFramePr>
            <p:cNvPr id="36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09861698"/>
                </p:ext>
              </p:extLst>
            </p:nvPr>
          </p:nvGraphicFramePr>
          <p:xfrm>
            <a:off x="3619266" y="4009946"/>
            <a:ext cx="459186" cy="4861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5181600" imgH="5486400" progId="Equation.DSMT4">
                    <p:embed/>
                  </p:oleObj>
                </mc:Choice>
                <mc:Fallback>
                  <p:oleObj name="Equation" r:id="rId4" imgW="5181600" imgH="5486400" progId="Equation.DSMT4">
                    <p:embed/>
                    <p:pic>
                      <p:nvPicPr>
                        <p:cNvPr id="0" name="图片 563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19266" y="4009946"/>
                          <a:ext cx="459186" cy="4861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7" name="Object 18"/>
          <p:cNvGraphicFramePr>
            <a:graphicFrameLocks noChangeAspect="1"/>
          </p:cNvGraphicFramePr>
          <p:nvPr/>
        </p:nvGraphicFramePr>
        <p:xfrm>
          <a:off x="1788733" y="4629582"/>
          <a:ext cx="2970452" cy="512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5356800" imgH="6096000" progId="Equation.DSMT4">
                  <p:embed/>
                </p:oleObj>
              </mc:Choice>
              <mc:Fallback>
                <p:oleObj name="Equation" r:id="rId6" imgW="35356800" imgH="6096000" progId="Equation.DSMT4">
                  <p:embed/>
                  <p:pic>
                    <p:nvPicPr>
                      <p:cNvPr id="0" name="图片 563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8733" y="4629582"/>
                        <a:ext cx="2970452" cy="5121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8"/>
          <p:cNvSpPr>
            <a:spLocks noGrp="1" noChangeArrowheads="1"/>
          </p:cNvSpPr>
          <p:nvPr>
            <p:ph type="title"/>
          </p:nvPr>
        </p:nvSpPr>
        <p:spPr>
          <a:xfrm>
            <a:off x="506701" y="906798"/>
            <a:ext cx="7543800" cy="457200"/>
          </a:xfrm>
        </p:spPr>
        <p:txBody>
          <a:bodyPr/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n-ea"/>
                <a:ea typeface="+mn-ea"/>
              </a:rPr>
              <a:t>例</a:t>
            </a:r>
            <a:r>
              <a:rPr lang="en-US" altLang="zh-CN" sz="2400" b="1" dirty="0">
                <a:solidFill>
                  <a:schemeClr val="accent1"/>
                </a:solidFill>
                <a:latin typeface="+mn-ea"/>
                <a:ea typeface="+mn-ea"/>
              </a:rPr>
              <a:t>1</a:t>
            </a:r>
            <a:r>
              <a:rPr lang="zh-CN" altLang="en-US" sz="2400" b="1" dirty="0">
                <a:solidFill>
                  <a:schemeClr val="accent1"/>
                </a:solidFill>
                <a:latin typeface="+mn-ea"/>
                <a:ea typeface="+mn-ea"/>
              </a:rPr>
              <a:t>    </a:t>
            </a:r>
            <a:r>
              <a:rPr lang="zh-CN" altLang="en-US" sz="2400" b="1" dirty="0">
                <a:latin typeface="+mn-ea"/>
                <a:ea typeface="+mn-ea"/>
              </a:rPr>
              <a:t>下列矩阵能否与对角矩阵相似 </a:t>
            </a:r>
            <a:r>
              <a:rPr lang="en-US" altLang="zh-CN" sz="2400" b="1" dirty="0">
                <a:latin typeface="+mn-ea"/>
                <a:ea typeface="+mn-ea"/>
              </a:rPr>
              <a:t>.       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411288" y="1472044"/>
          <a:ext cx="6152340" cy="14685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1628000" imgH="17068800" progId="Equation.DSMT4">
                  <p:embed/>
                </p:oleObj>
              </mc:Choice>
              <mc:Fallback>
                <p:oleObj name="Equation" r:id="rId2" imgW="71628000" imgH="17068800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1288" y="1472044"/>
                        <a:ext cx="6152340" cy="14685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1"/>
          <p:cNvGraphicFramePr>
            <a:graphicFrameLocks noChangeAspect="1"/>
          </p:cNvGraphicFramePr>
          <p:nvPr/>
        </p:nvGraphicFramePr>
        <p:xfrm>
          <a:off x="1146896" y="3004590"/>
          <a:ext cx="6263410" cy="1380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7419200" imgH="17068800" progId="Equation.DSMT4">
                  <p:embed/>
                </p:oleObj>
              </mc:Choice>
              <mc:Fallback>
                <p:oleObj name="Equation" r:id="rId4" imgW="77419200" imgH="17068800" progId="Equation.DSMT4">
                  <p:embed/>
                  <p:pic>
                    <p:nvPicPr>
                      <p:cNvPr id="0" name="图片 574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6896" y="3004590"/>
                        <a:ext cx="6263410" cy="13809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33"/>
          <p:cNvSpPr txBox="1">
            <a:spLocks noChangeArrowheads="1"/>
          </p:cNvSpPr>
          <p:nvPr/>
        </p:nvSpPr>
        <p:spPr bwMode="auto">
          <a:xfrm>
            <a:off x="5593180" y="4102774"/>
            <a:ext cx="345318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b="1" i="1" dirty="0">
                <a:solidFill>
                  <a:schemeClr val="accent1"/>
                </a:solidFill>
                <a:latin typeface="+mn-ea"/>
                <a:ea typeface="+mn-ea"/>
              </a:rPr>
              <a:t>A ~ </a:t>
            </a:r>
            <a:r>
              <a:rPr lang="en-US" altLang="zh-CN" sz="2400" b="1" i="1" dirty="0" err="1">
                <a:solidFill>
                  <a:schemeClr val="accent1"/>
                </a:solidFill>
                <a:latin typeface="+mn-ea"/>
                <a:ea typeface="+mn-ea"/>
              </a:rPr>
              <a:t>diag</a:t>
            </a:r>
            <a:r>
              <a:rPr lang="en-US" altLang="zh-CN" sz="2400" b="1" i="1" dirty="0">
                <a:solidFill>
                  <a:schemeClr val="accent1"/>
                </a:solidFill>
                <a:latin typeface="+mn-ea"/>
                <a:ea typeface="+mn-ea"/>
              </a:rPr>
              <a:t> </a:t>
            </a:r>
            <a:r>
              <a:rPr lang="en-US" altLang="zh-CN" sz="2400" b="1" dirty="0">
                <a:solidFill>
                  <a:schemeClr val="accent1"/>
                </a:solidFill>
                <a:latin typeface="+mn-ea"/>
                <a:ea typeface="+mn-ea"/>
              </a:rPr>
              <a:t>( 1 ,  -1 ,  3 )</a:t>
            </a:r>
            <a:endParaRPr lang="en-US" altLang="zh-CN" sz="2400" b="1" i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7" name="Rectangle 34"/>
          <p:cNvSpPr>
            <a:spLocks noChangeArrowheads="1"/>
          </p:cNvSpPr>
          <p:nvPr/>
        </p:nvSpPr>
        <p:spPr bwMode="auto">
          <a:xfrm>
            <a:off x="431799" y="2911609"/>
            <a:ext cx="8002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n-ea"/>
                <a:ea typeface="+mn-ea"/>
              </a:rPr>
              <a:t>解：</a:t>
            </a: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165225" y="4592638"/>
          <a:ext cx="3529013" cy="1357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4500800" imgH="17068800" progId="Equation.DSMT4">
                  <p:embed/>
                </p:oleObj>
              </mc:Choice>
              <mc:Fallback>
                <p:oleObj name="Equation" r:id="rId6" imgW="44500800" imgH="170688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5225" y="4592638"/>
                        <a:ext cx="3529013" cy="1357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4712203" y="4939867"/>
          <a:ext cx="2270487" cy="602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5603200" imgH="6705600" progId="Equation.DSMT4">
                  <p:embed/>
                </p:oleObj>
              </mc:Choice>
              <mc:Fallback>
                <p:oleObj name="Equation" r:id="rId8" imgW="25603200" imgH="67056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2203" y="4939867"/>
                        <a:ext cx="2270487" cy="6029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1530061" y="5978814"/>
          <a:ext cx="3281975" cy="525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8404800" imgH="6096000" progId="Equation.DSMT4">
                  <p:embed/>
                </p:oleObj>
              </mc:Choice>
              <mc:Fallback>
                <p:oleObj name="Equation" r:id="rId10" imgW="38404800" imgH="60960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0061" y="5978814"/>
                        <a:ext cx="3281975" cy="5258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5011159" y="5991080"/>
          <a:ext cx="1774103" cy="468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3469600" imgH="6096000" progId="Equation.DSMT4">
                  <p:embed/>
                </p:oleObj>
              </mc:Choice>
              <mc:Fallback>
                <p:oleObj name="Equation" r:id="rId12" imgW="23469600" imgH="60960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1159" y="5991080"/>
                        <a:ext cx="1774103" cy="4686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Freeform 17"/>
          <p:cNvSpPr/>
          <p:nvPr/>
        </p:nvSpPr>
        <p:spPr bwMode="auto">
          <a:xfrm flipH="1" flipV="1">
            <a:off x="-8572" y="187960"/>
            <a:ext cx="9054941" cy="640080"/>
          </a:xfrm>
          <a:custGeom>
            <a:avLst/>
            <a:gdLst>
              <a:gd name="T0" fmla="*/ 292 w 1147"/>
              <a:gd name="T1" fmla="*/ 41 h 254"/>
              <a:gd name="T2" fmla="*/ 0 w 1147"/>
              <a:gd name="T3" fmla="*/ 124 h 254"/>
              <a:gd name="T4" fmla="*/ 254 w 1147"/>
              <a:gd name="T5" fmla="*/ 46 h 254"/>
              <a:gd name="T6" fmla="*/ 733 w 1147"/>
              <a:gd name="T7" fmla="*/ 45 h 254"/>
              <a:gd name="T8" fmla="*/ 1147 w 1147"/>
              <a:gd name="T9" fmla="*/ 247 h 254"/>
              <a:gd name="T10" fmla="*/ 1147 w 1147"/>
              <a:gd name="T11" fmla="*/ 254 h 254"/>
              <a:gd name="T12" fmla="*/ 888 w 1147"/>
              <a:gd name="T13" fmla="*/ 105 h 254"/>
              <a:gd name="T14" fmla="*/ 292 w 1147"/>
              <a:gd name="T15" fmla="*/ 41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47" h="254">
                <a:moveTo>
                  <a:pt x="292" y="41"/>
                </a:moveTo>
                <a:cubicBezTo>
                  <a:pt x="194" y="60"/>
                  <a:pt x="97" y="91"/>
                  <a:pt x="0" y="124"/>
                </a:cubicBezTo>
                <a:cubicBezTo>
                  <a:pt x="84" y="94"/>
                  <a:pt x="168" y="65"/>
                  <a:pt x="254" y="46"/>
                </a:cubicBezTo>
                <a:cubicBezTo>
                  <a:pt x="408" y="10"/>
                  <a:pt x="569" y="3"/>
                  <a:pt x="733" y="45"/>
                </a:cubicBezTo>
                <a:cubicBezTo>
                  <a:pt x="873" y="78"/>
                  <a:pt x="1017" y="151"/>
                  <a:pt x="1147" y="247"/>
                </a:cubicBezTo>
                <a:cubicBezTo>
                  <a:pt x="1147" y="249"/>
                  <a:pt x="1147" y="252"/>
                  <a:pt x="1147" y="254"/>
                </a:cubicBezTo>
                <a:cubicBezTo>
                  <a:pt x="1064" y="194"/>
                  <a:pt x="977" y="143"/>
                  <a:pt x="888" y="105"/>
                </a:cubicBezTo>
                <a:cubicBezTo>
                  <a:pt x="687" y="18"/>
                  <a:pt x="482" y="0"/>
                  <a:pt x="292" y="41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58000">
                <a:schemeClr val="accent1"/>
              </a:gs>
              <a:gs pos="100000">
                <a:schemeClr val="tx2"/>
              </a:gs>
            </a:gsLst>
            <a:lin ang="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5"/>
          <p:cNvSpPr/>
          <p:nvPr/>
        </p:nvSpPr>
        <p:spPr bwMode="auto">
          <a:xfrm flipH="1" flipV="1">
            <a:off x="197644" y="-11430"/>
            <a:ext cx="8796814" cy="658495"/>
          </a:xfrm>
          <a:custGeom>
            <a:avLst/>
            <a:gdLst>
              <a:gd name="T0" fmla="*/ 80 w 1029"/>
              <a:gd name="T1" fmla="*/ 110 h 255"/>
              <a:gd name="T2" fmla="*/ 0 w 1029"/>
              <a:gd name="T3" fmla="*/ 138 h 255"/>
              <a:gd name="T4" fmla="*/ 172 w 1029"/>
              <a:gd name="T5" fmla="*/ 81 h 255"/>
              <a:gd name="T6" fmla="*/ 1029 w 1029"/>
              <a:gd name="T7" fmla="*/ 234 h 255"/>
              <a:gd name="T8" fmla="*/ 1029 w 1029"/>
              <a:gd name="T9" fmla="*/ 255 h 255"/>
              <a:gd name="T10" fmla="*/ 1028 w 1029"/>
              <a:gd name="T11" fmla="*/ 255 h 255"/>
              <a:gd name="T12" fmla="*/ 80 w 1029"/>
              <a:gd name="T13" fmla="*/ 110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9" h="255">
                <a:moveTo>
                  <a:pt x="80" y="110"/>
                </a:moveTo>
                <a:cubicBezTo>
                  <a:pt x="53" y="119"/>
                  <a:pt x="26" y="128"/>
                  <a:pt x="0" y="138"/>
                </a:cubicBezTo>
                <a:cubicBezTo>
                  <a:pt x="57" y="116"/>
                  <a:pt x="114" y="96"/>
                  <a:pt x="172" y="81"/>
                </a:cubicBezTo>
                <a:cubicBezTo>
                  <a:pt x="444" y="0"/>
                  <a:pt x="744" y="14"/>
                  <a:pt x="1029" y="234"/>
                </a:cubicBezTo>
                <a:cubicBezTo>
                  <a:pt x="1029" y="241"/>
                  <a:pt x="1029" y="248"/>
                  <a:pt x="1029" y="255"/>
                </a:cubicBezTo>
                <a:cubicBezTo>
                  <a:pt x="1028" y="255"/>
                  <a:pt x="1028" y="255"/>
                  <a:pt x="1028" y="255"/>
                </a:cubicBezTo>
                <a:cubicBezTo>
                  <a:pt x="716" y="17"/>
                  <a:pt x="380" y="7"/>
                  <a:pt x="80" y="110"/>
                </a:cubicBezTo>
                <a:close/>
              </a:path>
            </a:pathLst>
          </a:custGeom>
          <a:gradFill>
            <a:gsLst>
              <a:gs pos="100000">
                <a:srgbClr val="13589A">
                  <a:alpha val="100000"/>
                  <a:lumMod val="97000"/>
                </a:srgbClr>
              </a:gs>
              <a:gs pos="100000">
                <a:srgbClr val="154C84">
                  <a:alpha val="100000"/>
                </a:srgbClr>
              </a:gs>
              <a:gs pos="3000">
                <a:schemeClr val="tx2">
                  <a:alpha val="21000"/>
                </a:schemeClr>
              </a:gs>
            </a:gsLst>
            <a:lin ang="108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 flipH="1">
            <a:off x="6429852" y="-11430"/>
            <a:ext cx="2717006" cy="720090"/>
            <a:chOff x="2480600" y="4407823"/>
            <a:chExt cx="8358786" cy="1849336"/>
          </a:xfrm>
        </p:grpSpPr>
        <p:sp>
          <p:nvSpPr>
            <p:cNvPr id="31" name="Freeform 5"/>
            <p:cNvSpPr/>
            <p:nvPr/>
          </p:nvSpPr>
          <p:spPr bwMode="auto">
            <a:xfrm>
              <a:off x="2480600" y="4407823"/>
              <a:ext cx="8358786" cy="1849336"/>
            </a:xfrm>
            <a:custGeom>
              <a:avLst/>
              <a:gdLst>
                <a:gd name="T0" fmla="*/ 403 w 1148"/>
                <a:gd name="T1" fmla="*/ 226 h 251"/>
                <a:gd name="T2" fmla="*/ 1040 w 1148"/>
                <a:gd name="T3" fmla="*/ 69 h 251"/>
                <a:gd name="T4" fmla="*/ 1148 w 1148"/>
                <a:gd name="T5" fmla="*/ 0 h 251"/>
                <a:gd name="T6" fmla="*/ 1146 w 1148"/>
                <a:gd name="T7" fmla="*/ 0 h 251"/>
                <a:gd name="T8" fmla="*/ 481 w 1148"/>
                <a:gd name="T9" fmla="*/ 210 h 251"/>
                <a:gd name="T10" fmla="*/ 42 w 1148"/>
                <a:gd name="T11" fmla="*/ 0 h 251"/>
                <a:gd name="T12" fmla="*/ 0 w 1148"/>
                <a:gd name="T13" fmla="*/ 0 h 251"/>
                <a:gd name="T14" fmla="*/ 403 w 1148"/>
                <a:gd name="T15" fmla="*/ 22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8" h="251">
                  <a:moveTo>
                    <a:pt x="403" y="226"/>
                  </a:moveTo>
                  <a:cubicBezTo>
                    <a:pt x="632" y="251"/>
                    <a:pt x="867" y="171"/>
                    <a:pt x="1040" y="69"/>
                  </a:cubicBezTo>
                  <a:cubicBezTo>
                    <a:pt x="1078" y="47"/>
                    <a:pt x="1114" y="24"/>
                    <a:pt x="1148" y="0"/>
                  </a:cubicBezTo>
                  <a:cubicBezTo>
                    <a:pt x="1146" y="0"/>
                    <a:pt x="1146" y="0"/>
                    <a:pt x="1146" y="0"/>
                  </a:cubicBezTo>
                  <a:cubicBezTo>
                    <a:pt x="976" y="120"/>
                    <a:pt x="731" y="223"/>
                    <a:pt x="481" y="210"/>
                  </a:cubicBezTo>
                  <a:cubicBezTo>
                    <a:pt x="308" y="203"/>
                    <a:pt x="132" y="137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8" y="138"/>
                    <a:pt x="239" y="210"/>
                    <a:pt x="403" y="226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6"/>
            <p:cNvSpPr/>
            <p:nvPr/>
          </p:nvSpPr>
          <p:spPr bwMode="auto">
            <a:xfrm>
              <a:off x="2837394" y="4407823"/>
              <a:ext cx="7966585" cy="1745839"/>
            </a:xfrm>
            <a:custGeom>
              <a:avLst/>
              <a:gdLst>
                <a:gd name="T0" fmla="*/ 318 w 1094"/>
                <a:gd name="T1" fmla="*/ 183 h 237"/>
                <a:gd name="T2" fmla="*/ 12 w 1094"/>
                <a:gd name="T3" fmla="*/ 0 h 237"/>
                <a:gd name="T4" fmla="*/ 0 w 1094"/>
                <a:gd name="T5" fmla="*/ 0 h 237"/>
                <a:gd name="T6" fmla="*/ 625 w 1094"/>
                <a:gd name="T7" fmla="*/ 195 h 237"/>
                <a:gd name="T8" fmla="*/ 1094 w 1094"/>
                <a:gd name="T9" fmla="*/ 0 h 237"/>
                <a:gd name="T10" fmla="*/ 1093 w 1094"/>
                <a:gd name="T11" fmla="*/ 0 h 237"/>
                <a:gd name="T12" fmla="*/ 788 w 1094"/>
                <a:gd name="T13" fmla="*/ 148 h 237"/>
                <a:gd name="T14" fmla="*/ 318 w 1094"/>
                <a:gd name="T15" fmla="*/ 183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4" h="237">
                  <a:moveTo>
                    <a:pt x="318" y="183"/>
                  </a:moveTo>
                  <a:cubicBezTo>
                    <a:pt x="195" y="160"/>
                    <a:pt x="81" y="98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5" y="188"/>
                    <a:pt x="396" y="237"/>
                    <a:pt x="625" y="195"/>
                  </a:cubicBezTo>
                  <a:cubicBezTo>
                    <a:pt x="804" y="164"/>
                    <a:pt x="963" y="88"/>
                    <a:pt x="1094" y="0"/>
                  </a:cubicBezTo>
                  <a:cubicBezTo>
                    <a:pt x="1093" y="0"/>
                    <a:pt x="1093" y="0"/>
                    <a:pt x="1093" y="0"/>
                  </a:cubicBezTo>
                  <a:cubicBezTo>
                    <a:pt x="1003" y="59"/>
                    <a:pt x="902" y="111"/>
                    <a:pt x="788" y="148"/>
                  </a:cubicBezTo>
                  <a:cubicBezTo>
                    <a:pt x="641" y="197"/>
                    <a:pt x="473" y="217"/>
                    <a:pt x="318" y="183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7"/>
            <p:cNvSpPr/>
            <p:nvPr/>
          </p:nvSpPr>
          <p:spPr bwMode="auto">
            <a:xfrm>
              <a:off x="3785213" y="4407823"/>
              <a:ext cx="6879861" cy="1511608"/>
            </a:xfrm>
            <a:custGeom>
              <a:avLst/>
              <a:gdLst>
                <a:gd name="T0" fmla="*/ 668 w 945"/>
                <a:gd name="T1" fmla="*/ 122 h 205"/>
                <a:gd name="T2" fmla="*/ 945 w 945"/>
                <a:gd name="T3" fmla="*/ 0 h 205"/>
                <a:gd name="T4" fmla="*/ 943 w 945"/>
                <a:gd name="T5" fmla="*/ 0 h 205"/>
                <a:gd name="T6" fmla="*/ 207 w 945"/>
                <a:gd name="T7" fmla="*/ 116 h 205"/>
                <a:gd name="T8" fmla="*/ 20 w 945"/>
                <a:gd name="T9" fmla="*/ 0 h 205"/>
                <a:gd name="T10" fmla="*/ 0 w 945"/>
                <a:gd name="T11" fmla="*/ 0 h 205"/>
                <a:gd name="T12" fmla="*/ 668 w 945"/>
                <a:gd name="T13" fmla="*/ 122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5" h="205">
                  <a:moveTo>
                    <a:pt x="668" y="122"/>
                  </a:moveTo>
                  <a:cubicBezTo>
                    <a:pt x="771" y="92"/>
                    <a:pt x="863" y="50"/>
                    <a:pt x="945" y="0"/>
                  </a:cubicBezTo>
                  <a:cubicBezTo>
                    <a:pt x="943" y="0"/>
                    <a:pt x="943" y="0"/>
                    <a:pt x="943" y="0"/>
                  </a:cubicBezTo>
                  <a:cubicBezTo>
                    <a:pt x="746" y="121"/>
                    <a:pt x="458" y="205"/>
                    <a:pt x="207" y="116"/>
                  </a:cubicBezTo>
                  <a:cubicBezTo>
                    <a:pt x="135" y="91"/>
                    <a:pt x="70" y="52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9" y="167"/>
                    <a:pt x="443" y="189"/>
                    <a:pt x="668" y="122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8"/>
            <p:cNvSpPr/>
            <p:nvPr/>
          </p:nvSpPr>
          <p:spPr bwMode="auto">
            <a:xfrm>
              <a:off x="3610902" y="4407823"/>
              <a:ext cx="7092303" cy="1598764"/>
            </a:xfrm>
            <a:custGeom>
              <a:avLst/>
              <a:gdLst>
                <a:gd name="T0" fmla="*/ 246 w 974"/>
                <a:gd name="T1" fmla="*/ 142 h 217"/>
                <a:gd name="T2" fmla="*/ 928 w 974"/>
                <a:gd name="T3" fmla="*/ 27 h 217"/>
                <a:gd name="T4" fmla="*/ 974 w 974"/>
                <a:gd name="T5" fmla="*/ 0 h 217"/>
                <a:gd name="T6" fmla="*/ 969 w 974"/>
                <a:gd name="T7" fmla="*/ 0 h 217"/>
                <a:gd name="T8" fmla="*/ 879 w 974"/>
                <a:gd name="T9" fmla="*/ 50 h 217"/>
                <a:gd name="T10" fmla="*/ 56 w 974"/>
                <a:gd name="T11" fmla="*/ 34 h 217"/>
                <a:gd name="T12" fmla="*/ 18 w 974"/>
                <a:gd name="T13" fmla="*/ 0 h 217"/>
                <a:gd name="T14" fmla="*/ 0 w 974"/>
                <a:gd name="T15" fmla="*/ 0 h 217"/>
                <a:gd name="T16" fmla="*/ 246 w 974"/>
                <a:gd name="T17" fmla="*/ 142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4" h="217">
                  <a:moveTo>
                    <a:pt x="246" y="142"/>
                  </a:moveTo>
                  <a:cubicBezTo>
                    <a:pt x="479" y="206"/>
                    <a:pt x="740" y="135"/>
                    <a:pt x="928" y="27"/>
                  </a:cubicBezTo>
                  <a:cubicBezTo>
                    <a:pt x="943" y="18"/>
                    <a:pt x="959" y="9"/>
                    <a:pt x="974" y="0"/>
                  </a:cubicBezTo>
                  <a:cubicBezTo>
                    <a:pt x="969" y="0"/>
                    <a:pt x="969" y="0"/>
                    <a:pt x="969" y="0"/>
                  </a:cubicBezTo>
                  <a:cubicBezTo>
                    <a:pt x="940" y="17"/>
                    <a:pt x="910" y="34"/>
                    <a:pt x="879" y="50"/>
                  </a:cubicBezTo>
                  <a:cubicBezTo>
                    <a:pt x="643" y="178"/>
                    <a:pt x="276" y="217"/>
                    <a:pt x="56" y="34"/>
                  </a:cubicBezTo>
                  <a:cubicBezTo>
                    <a:pt x="43" y="23"/>
                    <a:pt x="30" y="12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3" y="70"/>
                    <a:pt x="150" y="119"/>
                    <a:pt x="246" y="142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EF1D0C0-A8E5-574F-8323-5267553AFC74}"/>
              </a:ext>
            </a:extLst>
          </p:cNvPr>
          <p:cNvGrpSpPr/>
          <p:nvPr/>
        </p:nvGrpSpPr>
        <p:grpSpPr>
          <a:xfrm>
            <a:off x="6063912" y="6396335"/>
            <a:ext cx="2863026" cy="461665"/>
            <a:chOff x="6063912" y="6396335"/>
            <a:chExt cx="2863026" cy="461665"/>
          </a:xfrm>
        </p:grpSpPr>
        <p:sp>
          <p:nvSpPr>
            <p:cNvPr id="13" name="TextBox 12"/>
            <p:cNvSpPr txBox="1"/>
            <p:nvPr/>
          </p:nvSpPr>
          <p:spPr>
            <a:xfrm>
              <a:off x="6587836" y="6396335"/>
              <a:ext cx="2339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accent1"/>
                  </a:solidFill>
                  <a:latin typeface="+mn-ea"/>
                  <a:ea typeface="+mn-ea"/>
                </a:rPr>
                <a:t>不能相似对角化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75F66AAA-89DF-0C4E-8E84-E9DF8B91BAB2}"/>
                    </a:ext>
                  </a:extLst>
                </p:cNvPr>
                <p:cNvSpPr txBox="1"/>
                <p:nvPr/>
              </p:nvSpPr>
              <p:spPr>
                <a:xfrm>
                  <a:off x="6063912" y="6396335"/>
                  <a:ext cx="64960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CN" altLang="en-US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∴</m:t>
                        </m:r>
                        <m:r>
                          <a:rPr kumimoji="1" lang="en-US" altLang="zh-CN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kumimoji="1" lang="zh-CN" altLang="en-US" sz="28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75F66AAA-89DF-0C4E-8E84-E9DF8B91BA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3912" y="6396335"/>
                  <a:ext cx="649601" cy="430887"/>
                </a:xfrm>
                <a:prstGeom prst="rect">
                  <a:avLst/>
                </a:prstGeom>
                <a:blipFill>
                  <a:blip r:embed="rId15"/>
                  <a:stretch>
                    <a:fillRect l="-3774" r="-7547" b="-58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1177991" y="1413087"/>
            <a:ext cx="66674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设</a:t>
            </a:r>
          </a:p>
        </p:txBody>
      </p:sp>
      <p:sp>
        <p:nvSpPr>
          <p:cNvPr id="4" name="文本框 5"/>
          <p:cNvSpPr txBox="1"/>
          <p:nvPr/>
        </p:nvSpPr>
        <p:spPr>
          <a:xfrm>
            <a:off x="368980" y="1387915"/>
            <a:ext cx="98937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例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0358313"/>
              </p:ext>
            </p:extLst>
          </p:nvPr>
        </p:nvGraphicFramePr>
        <p:xfrm>
          <a:off x="1793186" y="886390"/>
          <a:ext cx="2617788" cy="157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8346400" imgH="17068800" progId="Equation.DSMT4">
                  <p:embed/>
                </p:oleObj>
              </mc:Choice>
              <mc:Fallback>
                <p:oleObj name="Equation" r:id="rId2" imgW="28346400" imgH="17068800" progId="Equation.DSMT4">
                  <p:embed/>
                  <p:pic>
                    <p:nvPicPr>
                      <p:cNvPr id="0" name="图片 430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186" y="886390"/>
                        <a:ext cx="2617788" cy="1579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4490136" y="1433368"/>
            <a:ext cx="2311408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A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能否对角化？</a:t>
            </a:r>
          </a:p>
        </p:txBody>
      </p:sp>
      <p:sp>
        <p:nvSpPr>
          <p:cNvPr id="7" name="文本框 5"/>
          <p:cNvSpPr txBox="1"/>
          <p:nvPr/>
        </p:nvSpPr>
        <p:spPr>
          <a:xfrm>
            <a:off x="6674536" y="1433368"/>
            <a:ext cx="2011900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若能对角化，</a:t>
            </a:r>
          </a:p>
        </p:txBody>
      </p:sp>
      <p:sp>
        <p:nvSpPr>
          <p:cNvPr id="8" name="文本框 5"/>
          <p:cNvSpPr txBox="1"/>
          <p:nvPr/>
        </p:nvSpPr>
        <p:spPr>
          <a:xfrm>
            <a:off x="1177991" y="2683128"/>
            <a:ext cx="3422870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则求出可逆矩阵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P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，使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4292569" y="2664019"/>
            <a:ext cx="2923222" cy="493474"/>
            <a:chOff x="6000750" y="3063875"/>
            <a:chExt cx="2923222" cy="493474"/>
          </a:xfrm>
        </p:grpSpPr>
        <p:graphicFrame>
          <p:nvGraphicFramePr>
            <p:cNvPr id="10" name="对象 9"/>
            <p:cNvGraphicFramePr>
              <a:graphicFrameLocks noChangeAspect="1"/>
            </p:cNvGraphicFramePr>
            <p:nvPr/>
          </p:nvGraphicFramePr>
          <p:xfrm>
            <a:off x="6000750" y="3063875"/>
            <a:ext cx="985838" cy="422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0668000" imgH="4572000" progId="Equation.DSMT4">
                    <p:embed/>
                  </p:oleObj>
                </mc:Choice>
                <mc:Fallback>
                  <p:oleObj name="Equation" r:id="rId4" imgW="10668000" imgH="4572000" progId="Equation.DSMT4">
                    <p:embed/>
                    <p:pic>
                      <p:nvPicPr>
                        <p:cNvPr id="0" name="图片 4308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00750" y="3063875"/>
                          <a:ext cx="985838" cy="422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文本框 5"/>
            <p:cNvSpPr txBox="1"/>
            <p:nvPr/>
          </p:nvSpPr>
          <p:spPr>
            <a:xfrm>
              <a:off x="6912072" y="3095684"/>
              <a:ext cx="2011900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为对角阵</a:t>
              </a:r>
              <a:r>
                <a: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.</a:t>
              </a:r>
              <a:endPara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2" name="文本框 5"/>
          <p:cNvSpPr txBox="1"/>
          <p:nvPr/>
        </p:nvSpPr>
        <p:spPr>
          <a:xfrm>
            <a:off x="368980" y="3356415"/>
            <a:ext cx="98937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解：</a:t>
            </a: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1236632" y="3587834"/>
          <a:ext cx="4362450" cy="1579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7244000" imgH="17068800" progId="Equation.DSMT4">
                  <p:embed/>
                </p:oleObj>
              </mc:Choice>
              <mc:Fallback>
                <p:oleObj name="Equation" r:id="rId6" imgW="47244000" imgH="17068800" progId="Equation.DSMT4">
                  <p:embed/>
                  <p:pic>
                    <p:nvPicPr>
                      <p:cNvPr id="0" name="图片 430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6632" y="3587834"/>
                        <a:ext cx="4362450" cy="1579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5610295" y="4073609"/>
          <a:ext cx="2533650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7432000" imgH="5486400" progId="Equation.DSMT4">
                  <p:embed/>
                </p:oleObj>
              </mc:Choice>
              <mc:Fallback>
                <p:oleObj name="Equation" r:id="rId8" imgW="27432000" imgH="5486400" progId="Equation.DSMT4">
                  <p:embed/>
                  <p:pic>
                    <p:nvPicPr>
                      <p:cNvPr id="0" name="图片 430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0295" y="4073609"/>
                        <a:ext cx="2533650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5"/>
          <p:cNvSpPr txBox="1"/>
          <p:nvPr/>
        </p:nvSpPr>
        <p:spPr>
          <a:xfrm>
            <a:off x="1179888" y="5378236"/>
            <a:ext cx="3422870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所以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A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的全部特征值为</a:t>
            </a: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3458759"/>
              </p:ext>
            </p:extLst>
          </p:nvPr>
        </p:nvGraphicFramePr>
        <p:xfrm>
          <a:off x="4375429" y="5398815"/>
          <a:ext cx="2647950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8651200" imgH="5486400" progId="Equation.DSMT4">
                  <p:embed/>
                </p:oleObj>
              </mc:Choice>
              <mc:Fallback>
                <p:oleObj name="Equation" r:id="rId10" imgW="28651200" imgH="5486400" progId="Equation.DSMT4">
                  <p:embed/>
                  <p:pic>
                    <p:nvPicPr>
                      <p:cNvPr id="0" name="图片 430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5429" y="5398815"/>
                        <a:ext cx="2647950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Freeform 17"/>
          <p:cNvSpPr/>
          <p:nvPr/>
        </p:nvSpPr>
        <p:spPr bwMode="auto">
          <a:xfrm flipH="1" flipV="1">
            <a:off x="-8572" y="187960"/>
            <a:ext cx="9054941" cy="640080"/>
          </a:xfrm>
          <a:custGeom>
            <a:avLst/>
            <a:gdLst>
              <a:gd name="T0" fmla="*/ 292 w 1147"/>
              <a:gd name="T1" fmla="*/ 41 h 254"/>
              <a:gd name="T2" fmla="*/ 0 w 1147"/>
              <a:gd name="T3" fmla="*/ 124 h 254"/>
              <a:gd name="T4" fmla="*/ 254 w 1147"/>
              <a:gd name="T5" fmla="*/ 46 h 254"/>
              <a:gd name="T6" fmla="*/ 733 w 1147"/>
              <a:gd name="T7" fmla="*/ 45 h 254"/>
              <a:gd name="T8" fmla="*/ 1147 w 1147"/>
              <a:gd name="T9" fmla="*/ 247 h 254"/>
              <a:gd name="T10" fmla="*/ 1147 w 1147"/>
              <a:gd name="T11" fmla="*/ 254 h 254"/>
              <a:gd name="T12" fmla="*/ 888 w 1147"/>
              <a:gd name="T13" fmla="*/ 105 h 254"/>
              <a:gd name="T14" fmla="*/ 292 w 1147"/>
              <a:gd name="T15" fmla="*/ 41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47" h="254">
                <a:moveTo>
                  <a:pt x="292" y="41"/>
                </a:moveTo>
                <a:cubicBezTo>
                  <a:pt x="194" y="60"/>
                  <a:pt x="97" y="91"/>
                  <a:pt x="0" y="124"/>
                </a:cubicBezTo>
                <a:cubicBezTo>
                  <a:pt x="84" y="94"/>
                  <a:pt x="168" y="65"/>
                  <a:pt x="254" y="46"/>
                </a:cubicBezTo>
                <a:cubicBezTo>
                  <a:pt x="408" y="10"/>
                  <a:pt x="569" y="3"/>
                  <a:pt x="733" y="45"/>
                </a:cubicBezTo>
                <a:cubicBezTo>
                  <a:pt x="873" y="78"/>
                  <a:pt x="1017" y="151"/>
                  <a:pt x="1147" y="247"/>
                </a:cubicBezTo>
                <a:cubicBezTo>
                  <a:pt x="1147" y="249"/>
                  <a:pt x="1147" y="252"/>
                  <a:pt x="1147" y="254"/>
                </a:cubicBezTo>
                <a:cubicBezTo>
                  <a:pt x="1064" y="194"/>
                  <a:pt x="977" y="143"/>
                  <a:pt x="888" y="105"/>
                </a:cubicBezTo>
                <a:cubicBezTo>
                  <a:pt x="687" y="18"/>
                  <a:pt x="482" y="0"/>
                  <a:pt x="292" y="41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58000">
                <a:schemeClr val="accent1"/>
              </a:gs>
              <a:gs pos="100000">
                <a:schemeClr val="tx2"/>
              </a:gs>
            </a:gsLst>
            <a:lin ang="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Freeform 5"/>
          <p:cNvSpPr/>
          <p:nvPr/>
        </p:nvSpPr>
        <p:spPr bwMode="auto">
          <a:xfrm flipH="1" flipV="1">
            <a:off x="197644" y="-11430"/>
            <a:ext cx="8796814" cy="658495"/>
          </a:xfrm>
          <a:custGeom>
            <a:avLst/>
            <a:gdLst>
              <a:gd name="T0" fmla="*/ 80 w 1029"/>
              <a:gd name="T1" fmla="*/ 110 h 255"/>
              <a:gd name="T2" fmla="*/ 0 w 1029"/>
              <a:gd name="T3" fmla="*/ 138 h 255"/>
              <a:gd name="T4" fmla="*/ 172 w 1029"/>
              <a:gd name="T5" fmla="*/ 81 h 255"/>
              <a:gd name="T6" fmla="*/ 1029 w 1029"/>
              <a:gd name="T7" fmla="*/ 234 h 255"/>
              <a:gd name="T8" fmla="*/ 1029 w 1029"/>
              <a:gd name="T9" fmla="*/ 255 h 255"/>
              <a:gd name="T10" fmla="*/ 1028 w 1029"/>
              <a:gd name="T11" fmla="*/ 255 h 255"/>
              <a:gd name="T12" fmla="*/ 80 w 1029"/>
              <a:gd name="T13" fmla="*/ 110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9" h="255">
                <a:moveTo>
                  <a:pt x="80" y="110"/>
                </a:moveTo>
                <a:cubicBezTo>
                  <a:pt x="53" y="119"/>
                  <a:pt x="26" y="128"/>
                  <a:pt x="0" y="138"/>
                </a:cubicBezTo>
                <a:cubicBezTo>
                  <a:pt x="57" y="116"/>
                  <a:pt x="114" y="96"/>
                  <a:pt x="172" y="81"/>
                </a:cubicBezTo>
                <a:cubicBezTo>
                  <a:pt x="444" y="0"/>
                  <a:pt x="744" y="14"/>
                  <a:pt x="1029" y="234"/>
                </a:cubicBezTo>
                <a:cubicBezTo>
                  <a:pt x="1029" y="241"/>
                  <a:pt x="1029" y="248"/>
                  <a:pt x="1029" y="255"/>
                </a:cubicBezTo>
                <a:cubicBezTo>
                  <a:pt x="1028" y="255"/>
                  <a:pt x="1028" y="255"/>
                  <a:pt x="1028" y="255"/>
                </a:cubicBezTo>
                <a:cubicBezTo>
                  <a:pt x="716" y="17"/>
                  <a:pt x="380" y="7"/>
                  <a:pt x="80" y="110"/>
                </a:cubicBezTo>
                <a:close/>
              </a:path>
            </a:pathLst>
          </a:custGeom>
          <a:gradFill>
            <a:gsLst>
              <a:gs pos="100000">
                <a:srgbClr val="13589A">
                  <a:alpha val="100000"/>
                  <a:lumMod val="97000"/>
                </a:srgbClr>
              </a:gs>
              <a:gs pos="100000">
                <a:srgbClr val="154C84">
                  <a:alpha val="100000"/>
                </a:srgbClr>
              </a:gs>
              <a:gs pos="3000">
                <a:schemeClr val="tx2">
                  <a:alpha val="21000"/>
                </a:schemeClr>
              </a:gs>
            </a:gsLst>
            <a:lin ang="108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40005" y="44450"/>
            <a:ext cx="9092565" cy="823928"/>
            <a:chOff x="-7938" y="915988"/>
            <a:chExt cx="12193589" cy="2406923"/>
          </a:xfrm>
        </p:grpSpPr>
        <p:sp>
          <p:nvSpPr>
            <p:cNvPr id="20" name="Freeform 5"/>
            <p:cNvSpPr/>
            <p:nvPr/>
          </p:nvSpPr>
          <p:spPr bwMode="auto">
            <a:xfrm>
              <a:off x="4411663" y="915988"/>
              <a:ext cx="7773988" cy="1635125"/>
            </a:xfrm>
            <a:custGeom>
              <a:avLst/>
              <a:gdLst>
                <a:gd name="T0" fmla="*/ 80 w 1029"/>
                <a:gd name="T1" fmla="*/ 110 h 255"/>
                <a:gd name="T2" fmla="*/ 0 w 1029"/>
                <a:gd name="T3" fmla="*/ 138 h 255"/>
                <a:gd name="T4" fmla="*/ 172 w 1029"/>
                <a:gd name="T5" fmla="*/ 81 h 255"/>
                <a:gd name="T6" fmla="*/ 1029 w 1029"/>
                <a:gd name="T7" fmla="*/ 234 h 255"/>
                <a:gd name="T8" fmla="*/ 1029 w 1029"/>
                <a:gd name="T9" fmla="*/ 255 h 255"/>
                <a:gd name="T10" fmla="*/ 1028 w 1029"/>
                <a:gd name="T11" fmla="*/ 255 h 255"/>
                <a:gd name="T12" fmla="*/ 80 w 1029"/>
                <a:gd name="T13" fmla="*/ 11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9" h="255">
                  <a:moveTo>
                    <a:pt x="80" y="110"/>
                  </a:moveTo>
                  <a:cubicBezTo>
                    <a:pt x="53" y="119"/>
                    <a:pt x="26" y="128"/>
                    <a:pt x="0" y="138"/>
                  </a:cubicBezTo>
                  <a:cubicBezTo>
                    <a:pt x="57" y="116"/>
                    <a:pt x="114" y="96"/>
                    <a:pt x="172" y="81"/>
                  </a:cubicBezTo>
                  <a:cubicBezTo>
                    <a:pt x="444" y="0"/>
                    <a:pt x="744" y="14"/>
                    <a:pt x="1029" y="234"/>
                  </a:cubicBezTo>
                  <a:cubicBezTo>
                    <a:pt x="1029" y="241"/>
                    <a:pt x="1029" y="248"/>
                    <a:pt x="1029" y="255"/>
                  </a:cubicBezTo>
                  <a:cubicBezTo>
                    <a:pt x="1028" y="255"/>
                    <a:pt x="1028" y="255"/>
                    <a:pt x="1028" y="255"/>
                  </a:cubicBezTo>
                  <a:cubicBezTo>
                    <a:pt x="716" y="17"/>
                    <a:pt x="380" y="7"/>
                    <a:pt x="80" y="110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6"/>
            <p:cNvSpPr/>
            <p:nvPr/>
          </p:nvSpPr>
          <p:spPr bwMode="auto">
            <a:xfrm>
              <a:off x="520700" y="1800225"/>
              <a:ext cx="3890963" cy="1295400"/>
            </a:xfrm>
            <a:custGeom>
              <a:avLst/>
              <a:gdLst>
                <a:gd name="T0" fmla="*/ 515 w 515"/>
                <a:gd name="T1" fmla="*/ 0 h 202"/>
                <a:gd name="T2" fmla="*/ 9 w 515"/>
                <a:gd name="T3" fmla="*/ 202 h 202"/>
                <a:gd name="T4" fmla="*/ 0 w 515"/>
                <a:gd name="T5" fmla="*/ 202 h 202"/>
                <a:gd name="T6" fmla="*/ 515 w 515"/>
                <a:gd name="T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5" h="202">
                  <a:moveTo>
                    <a:pt x="515" y="0"/>
                  </a:moveTo>
                  <a:cubicBezTo>
                    <a:pt x="351" y="63"/>
                    <a:pt x="185" y="139"/>
                    <a:pt x="9" y="202"/>
                  </a:cubicBezTo>
                  <a:cubicBezTo>
                    <a:pt x="0" y="202"/>
                    <a:pt x="0" y="202"/>
                    <a:pt x="0" y="202"/>
                  </a:cubicBezTo>
                  <a:cubicBezTo>
                    <a:pt x="179" y="140"/>
                    <a:pt x="348" y="62"/>
                    <a:pt x="515" y="0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7"/>
            <p:cNvSpPr/>
            <p:nvPr/>
          </p:nvSpPr>
          <p:spPr bwMode="auto">
            <a:xfrm>
              <a:off x="2447925" y="1768475"/>
              <a:ext cx="2092325" cy="685800"/>
            </a:xfrm>
            <a:custGeom>
              <a:avLst/>
              <a:gdLst>
                <a:gd name="T0" fmla="*/ 0 w 277"/>
                <a:gd name="T1" fmla="*/ 107 h 107"/>
                <a:gd name="T2" fmla="*/ 277 w 277"/>
                <a:gd name="T3" fmla="*/ 0 h 107"/>
                <a:gd name="T4" fmla="*/ 0 w 277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7" h="107">
                  <a:moveTo>
                    <a:pt x="0" y="107"/>
                  </a:moveTo>
                  <a:cubicBezTo>
                    <a:pt x="93" y="68"/>
                    <a:pt x="185" y="31"/>
                    <a:pt x="277" y="0"/>
                  </a:cubicBezTo>
                  <a:cubicBezTo>
                    <a:pt x="185" y="32"/>
                    <a:pt x="93" y="69"/>
                    <a:pt x="0" y="107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8"/>
            <p:cNvSpPr/>
            <p:nvPr/>
          </p:nvSpPr>
          <p:spPr bwMode="auto">
            <a:xfrm>
              <a:off x="4540250" y="1114425"/>
              <a:ext cx="7645400" cy="2208486"/>
            </a:xfrm>
            <a:custGeom>
              <a:avLst/>
              <a:gdLst>
                <a:gd name="T0" fmla="*/ 0 w 1012"/>
                <a:gd name="T1" fmla="*/ 102 h 232"/>
                <a:gd name="T2" fmla="*/ 410 w 1012"/>
                <a:gd name="T3" fmla="*/ 20 h 232"/>
                <a:gd name="T4" fmla="*/ 895 w 1012"/>
                <a:gd name="T5" fmla="*/ 149 h 232"/>
                <a:gd name="T6" fmla="*/ 1012 w 1012"/>
                <a:gd name="T7" fmla="*/ 227 h 232"/>
                <a:gd name="T8" fmla="*/ 1012 w 1012"/>
                <a:gd name="T9" fmla="*/ 232 h 232"/>
                <a:gd name="T10" fmla="*/ 611 w 1012"/>
                <a:gd name="T11" fmla="*/ 45 h 232"/>
                <a:gd name="T12" fmla="*/ 0 w 1012"/>
                <a:gd name="T13" fmla="*/ 10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2" h="232">
                  <a:moveTo>
                    <a:pt x="0" y="102"/>
                  </a:moveTo>
                  <a:cubicBezTo>
                    <a:pt x="135" y="56"/>
                    <a:pt x="270" y="22"/>
                    <a:pt x="410" y="20"/>
                  </a:cubicBezTo>
                  <a:cubicBezTo>
                    <a:pt x="569" y="16"/>
                    <a:pt x="734" y="55"/>
                    <a:pt x="895" y="149"/>
                  </a:cubicBezTo>
                  <a:cubicBezTo>
                    <a:pt x="934" y="172"/>
                    <a:pt x="973" y="198"/>
                    <a:pt x="1012" y="227"/>
                  </a:cubicBezTo>
                  <a:cubicBezTo>
                    <a:pt x="1012" y="229"/>
                    <a:pt x="1012" y="231"/>
                    <a:pt x="1012" y="232"/>
                  </a:cubicBezTo>
                  <a:cubicBezTo>
                    <a:pt x="883" y="136"/>
                    <a:pt x="745" y="72"/>
                    <a:pt x="611" y="45"/>
                  </a:cubicBezTo>
                  <a:cubicBezTo>
                    <a:pt x="401" y="0"/>
                    <a:pt x="198" y="36"/>
                    <a:pt x="0" y="102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9"/>
            <p:cNvSpPr/>
            <p:nvPr/>
          </p:nvSpPr>
          <p:spPr bwMode="auto">
            <a:xfrm>
              <a:off x="2727325" y="2359025"/>
              <a:ext cx="0" cy="6350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0"/>
            <p:cNvSpPr/>
            <p:nvPr/>
          </p:nvSpPr>
          <p:spPr bwMode="auto">
            <a:xfrm>
              <a:off x="2727325" y="2344738"/>
              <a:ext cx="52388" cy="14288"/>
            </a:xfrm>
            <a:custGeom>
              <a:avLst/>
              <a:gdLst>
                <a:gd name="T0" fmla="*/ 0 w 7"/>
                <a:gd name="T1" fmla="*/ 2 h 2"/>
                <a:gd name="T2" fmla="*/ 7 w 7"/>
                <a:gd name="T3" fmla="*/ 0 h 2"/>
                <a:gd name="T4" fmla="*/ 0 w 7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">
                  <a:moveTo>
                    <a:pt x="0" y="2"/>
                  </a:moveTo>
                  <a:cubicBezTo>
                    <a:pt x="3" y="1"/>
                    <a:pt x="5" y="1"/>
                    <a:pt x="7" y="0"/>
                  </a:cubicBezTo>
                  <a:cubicBezTo>
                    <a:pt x="5" y="1"/>
                    <a:pt x="3" y="1"/>
                    <a:pt x="0" y="2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1"/>
            <p:cNvSpPr/>
            <p:nvPr/>
          </p:nvSpPr>
          <p:spPr bwMode="auto">
            <a:xfrm>
              <a:off x="2779713" y="2249488"/>
              <a:ext cx="271463" cy="95250"/>
            </a:xfrm>
            <a:custGeom>
              <a:avLst/>
              <a:gdLst>
                <a:gd name="T0" fmla="*/ 0 w 36"/>
                <a:gd name="T1" fmla="*/ 15 h 15"/>
                <a:gd name="T2" fmla="*/ 36 w 36"/>
                <a:gd name="T3" fmla="*/ 0 h 15"/>
                <a:gd name="T4" fmla="*/ 0 w 36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5">
                  <a:moveTo>
                    <a:pt x="0" y="15"/>
                  </a:moveTo>
                  <a:cubicBezTo>
                    <a:pt x="12" y="10"/>
                    <a:pt x="24" y="5"/>
                    <a:pt x="36" y="0"/>
                  </a:cubicBezTo>
                  <a:cubicBezTo>
                    <a:pt x="24" y="5"/>
                    <a:pt x="12" y="10"/>
                    <a:pt x="0" y="15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2"/>
            <p:cNvSpPr/>
            <p:nvPr/>
          </p:nvSpPr>
          <p:spPr bwMode="auto">
            <a:xfrm>
              <a:off x="265113" y="2365375"/>
              <a:ext cx="2462213" cy="730250"/>
            </a:xfrm>
            <a:custGeom>
              <a:avLst/>
              <a:gdLst>
                <a:gd name="T0" fmla="*/ 326 w 326"/>
                <a:gd name="T1" fmla="*/ 0 h 114"/>
                <a:gd name="T2" fmla="*/ 15 w 326"/>
                <a:gd name="T3" fmla="*/ 114 h 114"/>
                <a:gd name="T4" fmla="*/ 0 w 326"/>
                <a:gd name="T5" fmla="*/ 114 h 114"/>
                <a:gd name="T6" fmla="*/ 326 w 326"/>
                <a:gd name="T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6" h="114">
                  <a:moveTo>
                    <a:pt x="326" y="0"/>
                  </a:moveTo>
                  <a:cubicBezTo>
                    <a:pt x="225" y="40"/>
                    <a:pt x="122" y="80"/>
                    <a:pt x="15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113" y="80"/>
                    <a:pt x="221" y="41"/>
                    <a:pt x="326" y="0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3"/>
            <p:cNvSpPr/>
            <p:nvPr/>
          </p:nvSpPr>
          <p:spPr bwMode="auto">
            <a:xfrm>
              <a:off x="-7938" y="2211388"/>
              <a:ext cx="3211513" cy="884238"/>
            </a:xfrm>
            <a:custGeom>
              <a:avLst/>
              <a:gdLst>
                <a:gd name="T0" fmla="*/ 131 w 425"/>
                <a:gd name="T1" fmla="*/ 100 h 138"/>
                <a:gd name="T2" fmla="*/ 425 w 425"/>
                <a:gd name="T3" fmla="*/ 0 h 138"/>
                <a:gd name="T4" fmla="*/ 220 w 425"/>
                <a:gd name="T5" fmla="*/ 72 h 138"/>
                <a:gd name="T6" fmla="*/ 5 w 425"/>
                <a:gd name="T7" fmla="*/ 138 h 138"/>
                <a:gd name="T8" fmla="*/ 0 w 425"/>
                <a:gd name="T9" fmla="*/ 138 h 138"/>
                <a:gd name="T10" fmla="*/ 131 w 425"/>
                <a:gd name="T11" fmla="*/ 10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5" h="138">
                  <a:moveTo>
                    <a:pt x="131" y="100"/>
                  </a:moveTo>
                  <a:cubicBezTo>
                    <a:pt x="232" y="69"/>
                    <a:pt x="329" y="34"/>
                    <a:pt x="425" y="0"/>
                  </a:cubicBezTo>
                  <a:cubicBezTo>
                    <a:pt x="358" y="24"/>
                    <a:pt x="290" y="49"/>
                    <a:pt x="220" y="72"/>
                  </a:cubicBezTo>
                  <a:cubicBezTo>
                    <a:pt x="150" y="96"/>
                    <a:pt x="78" y="118"/>
                    <a:pt x="5" y="13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44" y="126"/>
                    <a:pt x="88" y="114"/>
                    <a:pt x="131" y="100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4"/>
            <p:cNvSpPr/>
            <p:nvPr/>
          </p:nvSpPr>
          <p:spPr bwMode="auto">
            <a:xfrm>
              <a:off x="3203575" y="1344613"/>
              <a:ext cx="8982075" cy="1681163"/>
            </a:xfrm>
            <a:custGeom>
              <a:avLst/>
              <a:gdLst>
                <a:gd name="T0" fmla="*/ 242 w 1189"/>
                <a:gd name="T1" fmla="*/ 59 h 262"/>
                <a:gd name="T2" fmla="*/ 0 w 1189"/>
                <a:gd name="T3" fmla="*/ 135 h 262"/>
                <a:gd name="T4" fmla="*/ 471 w 1189"/>
                <a:gd name="T5" fmla="*/ 19 h 262"/>
                <a:gd name="T6" fmla="*/ 966 w 1189"/>
                <a:gd name="T7" fmla="*/ 118 h 262"/>
                <a:gd name="T8" fmla="*/ 1189 w 1189"/>
                <a:gd name="T9" fmla="*/ 252 h 262"/>
                <a:gd name="T10" fmla="*/ 1189 w 1189"/>
                <a:gd name="T11" fmla="*/ 262 h 262"/>
                <a:gd name="T12" fmla="*/ 791 w 1189"/>
                <a:gd name="T13" fmla="*/ 59 h 262"/>
                <a:gd name="T14" fmla="*/ 242 w 1189"/>
                <a:gd name="T15" fmla="*/ 5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9" h="262">
                  <a:moveTo>
                    <a:pt x="242" y="59"/>
                  </a:moveTo>
                  <a:cubicBezTo>
                    <a:pt x="161" y="80"/>
                    <a:pt x="81" y="107"/>
                    <a:pt x="0" y="135"/>
                  </a:cubicBezTo>
                  <a:cubicBezTo>
                    <a:pt x="156" y="79"/>
                    <a:pt x="310" y="28"/>
                    <a:pt x="471" y="19"/>
                  </a:cubicBezTo>
                  <a:cubicBezTo>
                    <a:pt x="632" y="8"/>
                    <a:pt x="801" y="40"/>
                    <a:pt x="966" y="118"/>
                  </a:cubicBezTo>
                  <a:cubicBezTo>
                    <a:pt x="1042" y="154"/>
                    <a:pt x="1118" y="200"/>
                    <a:pt x="1189" y="252"/>
                  </a:cubicBezTo>
                  <a:cubicBezTo>
                    <a:pt x="1189" y="255"/>
                    <a:pt x="1189" y="259"/>
                    <a:pt x="1189" y="262"/>
                  </a:cubicBezTo>
                  <a:cubicBezTo>
                    <a:pt x="1066" y="173"/>
                    <a:pt x="929" y="100"/>
                    <a:pt x="791" y="59"/>
                  </a:cubicBezTo>
                  <a:cubicBezTo>
                    <a:pt x="600" y="0"/>
                    <a:pt x="417" y="12"/>
                    <a:pt x="242" y="59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5"/>
            <p:cNvSpPr/>
            <p:nvPr/>
          </p:nvSpPr>
          <p:spPr bwMode="auto">
            <a:xfrm>
              <a:off x="196850" y="2198688"/>
              <a:ext cx="3006725" cy="896938"/>
            </a:xfrm>
            <a:custGeom>
              <a:avLst/>
              <a:gdLst>
                <a:gd name="T0" fmla="*/ 398 w 398"/>
                <a:gd name="T1" fmla="*/ 0 h 140"/>
                <a:gd name="T2" fmla="*/ 10 w 398"/>
                <a:gd name="T3" fmla="*/ 140 h 140"/>
                <a:gd name="T4" fmla="*/ 0 w 398"/>
                <a:gd name="T5" fmla="*/ 140 h 140"/>
                <a:gd name="T6" fmla="*/ 398 w 398"/>
                <a:gd name="T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8" h="140">
                  <a:moveTo>
                    <a:pt x="398" y="0"/>
                  </a:moveTo>
                  <a:cubicBezTo>
                    <a:pt x="273" y="49"/>
                    <a:pt x="145" y="99"/>
                    <a:pt x="10" y="14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38" y="99"/>
                    <a:pt x="270" y="49"/>
                    <a:pt x="398" y="0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16"/>
            <p:cNvSpPr/>
            <p:nvPr/>
          </p:nvSpPr>
          <p:spPr bwMode="auto">
            <a:xfrm>
              <a:off x="90488" y="2108200"/>
              <a:ext cx="3430588" cy="987425"/>
            </a:xfrm>
            <a:custGeom>
              <a:avLst/>
              <a:gdLst>
                <a:gd name="T0" fmla="*/ 454 w 454"/>
                <a:gd name="T1" fmla="*/ 0 h 154"/>
                <a:gd name="T2" fmla="*/ 245 w 454"/>
                <a:gd name="T3" fmla="*/ 76 h 154"/>
                <a:gd name="T4" fmla="*/ 8 w 454"/>
                <a:gd name="T5" fmla="*/ 154 h 154"/>
                <a:gd name="T6" fmla="*/ 0 w 454"/>
                <a:gd name="T7" fmla="*/ 154 h 154"/>
                <a:gd name="T8" fmla="*/ 454 w 454"/>
                <a:gd name="T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" h="154">
                  <a:moveTo>
                    <a:pt x="454" y="0"/>
                  </a:moveTo>
                  <a:cubicBezTo>
                    <a:pt x="385" y="25"/>
                    <a:pt x="316" y="51"/>
                    <a:pt x="245" y="76"/>
                  </a:cubicBezTo>
                  <a:cubicBezTo>
                    <a:pt x="168" y="105"/>
                    <a:pt x="89" y="131"/>
                    <a:pt x="8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158" y="109"/>
                    <a:pt x="307" y="51"/>
                    <a:pt x="454" y="0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7"/>
            <p:cNvSpPr/>
            <p:nvPr/>
          </p:nvSpPr>
          <p:spPr bwMode="auto">
            <a:xfrm>
              <a:off x="3521075" y="1312863"/>
              <a:ext cx="8664575" cy="1628775"/>
            </a:xfrm>
            <a:custGeom>
              <a:avLst/>
              <a:gdLst>
                <a:gd name="T0" fmla="*/ 292 w 1147"/>
                <a:gd name="T1" fmla="*/ 41 h 254"/>
                <a:gd name="T2" fmla="*/ 0 w 1147"/>
                <a:gd name="T3" fmla="*/ 124 h 254"/>
                <a:gd name="T4" fmla="*/ 254 w 1147"/>
                <a:gd name="T5" fmla="*/ 46 h 254"/>
                <a:gd name="T6" fmla="*/ 733 w 1147"/>
                <a:gd name="T7" fmla="*/ 45 h 254"/>
                <a:gd name="T8" fmla="*/ 1147 w 1147"/>
                <a:gd name="T9" fmla="*/ 247 h 254"/>
                <a:gd name="T10" fmla="*/ 1147 w 1147"/>
                <a:gd name="T11" fmla="*/ 254 h 254"/>
                <a:gd name="T12" fmla="*/ 888 w 1147"/>
                <a:gd name="T13" fmla="*/ 105 h 254"/>
                <a:gd name="T14" fmla="*/ 292 w 1147"/>
                <a:gd name="T15" fmla="*/ 4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7" h="254">
                  <a:moveTo>
                    <a:pt x="292" y="41"/>
                  </a:moveTo>
                  <a:cubicBezTo>
                    <a:pt x="194" y="60"/>
                    <a:pt x="97" y="91"/>
                    <a:pt x="0" y="124"/>
                  </a:cubicBezTo>
                  <a:cubicBezTo>
                    <a:pt x="84" y="94"/>
                    <a:pt x="168" y="65"/>
                    <a:pt x="254" y="46"/>
                  </a:cubicBezTo>
                  <a:cubicBezTo>
                    <a:pt x="408" y="10"/>
                    <a:pt x="569" y="3"/>
                    <a:pt x="733" y="45"/>
                  </a:cubicBezTo>
                  <a:cubicBezTo>
                    <a:pt x="873" y="78"/>
                    <a:pt x="1017" y="151"/>
                    <a:pt x="1147" y="247"/>
                  </a:cubicBezTo>
                  <a:cubicBezTo>
                    <a:pt x="1147" y="249"/>
                    <a:pt x="1147" y="252"/>
                    <a:pt x="1147" y="254"/>
                  </a:cubicBezTo>
                  <a:cubicBezTo>
                    <a:pt x="1064" y="194"/>
                    <a:pt x="977" y="143"/>
                    <a:pt x="888" y="105"/>
                  </a:cubicBezTo>
                  <a:cubicBezTo>
                    <a:pt x="687" y="18"/>
                    <a:pt x="482" y="0"/>
                    <a:pt x="292" y="41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8" grpId="0"/>
      <p:bldP spid="12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54824" y="991568"/>
            <a:ext cx="2761539" cy="528281"/>
            <a:chOff x="2140661" y="1021119"/>
            <a:chExt cx="2761539" cy="528281"/>
          </a:xfrm>
        </p:grpSpPr>
        <p:sp>
          <p:nvSpPr>
            <p:cNvPr id="4" name="文本框 5"/>
            <p:cNvSpPr txBox="1"/>
            <p:nvPr/>
          </p:nvSpPr>
          <p:spPr>
            <a:xfrm>
              <a:off x="2140661" y="1021119"/>
              <a:ext cx="684288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当</a:t>
              </a:r>
            </a:p>
          </p:txBody>
        </p:sp>
        <p:graphicFrame>
          <p:nvGraphicFramePr>
            <p:cNvPr id="5" name="对象 4"/>
            <p:cNvGraphicFramePr>
              <a:graphicFrameLocks noChangeAspect="1"/>
            </p:cNvGraphicFramePr>
            <p:nvPr/>
          </p:nvGraphicFramePr>
          <p:xfrm>
            <a:off x="2579688" y="1042988"/>
            <a:ext cx="1463675" cy="5064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5849600" imgH="5486400" progId="Equation.DSMT4">
                    <p:embed/>
                  </p:oleObj>
                </mc:Choice>
                <mc:Fallback>
                  <p:oleObj name="Equation" r:id="rId2" imgW="15849600" imgH="5486400" progId="Equation.DSMT4">
                    <p:embed/>
                    <p:pic>
                      <p:nvPicPr>
                        <p:cNvPr id="0" name="图片 4420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79688" y="1042988"/>
                          <a:ext cx="1463675" cy="5064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文本框 5"/>
            <p:cNvSpPr txBox="1"/>
            <p:nvPr/>
          </p:nvSpPr>
          <p:spPr>
            <a:xfrm>
              <a:off x="4051311" y="1037577"/>
              <a:ext cx="850889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时，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138574" y="1008026"/>
            <a:ext cx="3387714" cy="461665"/>
            <a:chOff x="4724411" y="1037577"/>
            <a:chExt cx="3387714" cy="461665"/>
          </a:xfrm>
        </p:grpSpPr>
        <p:sp>
          <p:nvSpPr>
            <p:cNvPr id="8" name="文本框 5"/>
            <p:cNvSpPr txBox="1"/>
            <p:nvPr/>
          </p:nvSpPr>
          <p:spPr>
            <a:xfrm>
              <a:off x="4724411" y="1037577"/>
              <a:ext cx="2006589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求解方程组</a:t>
              </a:r>
            </a:p>
          </p:txBody>
        </p:sp>
        <p:graphicFrame>
          <p:nvGraphicFramePr>
            <p:cNvPr id="9" name="对象 8"/>
            <p:cNvGraphicFramePr>
              <a:graphicFrameLocks noChangeAspect="1"/>
            </p:cNvGraphicFramePr>
            <p:nvPr/>
          </p:nvGraphicFramePr>
          <p:xfrm>
            <a:off x="6338888" y="1042988"/>
            <a:ext cx="1773237" cy="449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9202400" imgH="4876800" progId="Equation.DSMT4">
                    <p:embed/>
                  </p:oleObj>
                </mc:Choice>
                <mc:Fallback>
                  <p:oleObj name="Equation" r:id="rId4" imgW="19202400" imgH="4876800" progId="Equation.DSMT4">
                    <p:embed/>
                    <p:pic>
                      <p:nvPicPr>
                        <p:cNvPr id="0" name="图片 4420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38888" y="1042988"/>
                          <a:ext cx="1773237" cy="4492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组合 9"/>
          <p:cNvGrpSpPr/>
          <p:nvPr/>
        </p:nvGrpSpPr>
        <p:grpSpPr>
          <a:xfrm>
            <a:off x="6554874" y="995326"/>
            <a:ext cx="2120889" cy="461665"/>
            <a:chOff x="8140711" y="1024877"/>
            <a:chExt cx="2120889" cy="461665"/>
          </a:xfrm>
        </p:grpSpPr>
        <p:sp>
          <p:nvSpPr>
            <p:cNvPr id="11" name="文本框 5"/>
            <p:cNvSpPr txBox="1"/>
            <p:nvPr/>
          </p:nvSpPr>
          <p:spPr>
            <a:xfrm>
              <a:off x="8140711" y="1024877"/>
              <a:ext cx="660389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对</a:t>
              </a:r>
            </a:p>
          </p:txBody>
        </p:sp>
        <p:graphicFrame>
          <p:nvGraphicFramePr>
            <p:cNvPr id="12" name="对象 11"/>
            <p:cNvGraphicFramePr>
              <a:graphicFrameLocks noChangeAspect="1"/>
            </p:cNvGraphicFramePr>
            <p:nvPr/>
          </p:nvGraphicFramePr>
          <p:xfrm>
            <a:off x="8520113" y="1071563"/>
            <a:ext cx="788987" cy="365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8534400" imgH="3962400" progId="Equation.DSMT4">
                    <p:embed/>
                  </p:oleObj>
                </mc:Choice>
                <mc:Fallback>
                  <p:oleObj name="Equation" r:id="rId6" imgW="8534400" imgH="3962400" progId="Equation.DSMT4">
                    <p:embed/>
                    <p:pic>
                      <p:nvPicPr>
                        <p:cNvPr id="0" name="图片 442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20113" y="1071563"/>
                          <a:ext cx="788987" cy="365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文本框 5"/>
            <p:cNvSpPr txBox="1"/>
            <p:nvPr/>
          </p:nvSpPr>
          <p:spPr>
            <a:xfrm>
              <a:off x="9220211" y="1024877"/>
              <a:ext cx="1041389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进行</a:t>
              </a:r>
            </a:p>
          </p:txBody>
        </p:sp>
      </p:grpSp>
      <p:sp>
        <p:nvSpPr>
          <p:cNvPr id="14" name="文本框 5"/>
          <p:cNvSpPr txBox="1"/>
          <p:nvPr/>
        </p:nvSpPr>
        <p:spPr>
          <a:xfrm>
            <a:off x="599383" y="1501735"/>
            <a:ext cx="2262287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初等变换，得</a:t>
            </a:r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722533" y="1988800"/>
          <a:ext cx="2959100" cy="157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2004000" imgH="17068800" progId="Equation.DSMT4">
                  <p:embed/>
                </p:oleObj>
              </mc:Choice>
              <mc:Fallback>
                <p:oleObj name="Equation" r:id="rId8" imgW="32004000" imgH="17068800" progId="Equation.DSMT4">
                  <p:embed/>
                  <p:pic>
                    <p:nvPicPr>
                      <p:cNvPr id="0" name="图片 442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533" y="1988800"/>
                        <a:ext cx="2959100" cy="1573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3641945" y="1963400"/>
          <a:ext cx="2084388" cy="157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2555200" imgH="17068800" progId="Equation.DSMT4">
                  <p:embed/>
                </p:oleObj>
              </mc:Choice>
              <mc:Fallback>
                <p:oleObj name="Equation" r:id="rId10" imgW="22555200" imgH="17068800" progId="Equation.DSMT4">
                  <p:embed/>
                  <p:pic>
                    <p:nvPicPr>
                      <p:cNvPr id="0" name="图片 442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1945" y="1963400"/>
                        <a:ext cx="2084388" cy="1573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本框 5"/>
          <p:cNvSpPr txBox="1"/>
          <p:nvPr/>
        </p:nvSpPr>
        <p:spPr>
          <a:xfrm>
            <a:off x="5777824" y="1501735"/>
            <a:ext cx="2403661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特征向量为</a:t>
            </a:r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/>
        </p:nvGraphicFramePr>
        <p:xfrm>
          <a:off x="5803975" y="1963400"/>
          <a:ext cx="2871788" cy="157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1089600" imgH="17068800" progId="Equation.DSMT4">
                  <p:embed/>
                </p:oleObj>
              </mc:Choice>
              <mc:Fallback>
                <p:oleObj name="Equation" r:id="rId12" imgW="31089600" imgH="17068800" progId="Equation.DSMT4">
                  <p:embed/>
                  <p:pic>
                    <p:nvPicPr>
                      <p:cNvPr id="0" name="图片 442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3975" y="1963400"/>
                        <a:ext cx="2871788" cy="157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" name="组合 25"/>
          <p:cNvGrpSpPr/>
          <p:nvPr/>
        </p:nvGrpSpPr>
        <p:grpSpPr>
          <a:xfrm>
            <a:off x="415124" y="3700589"/>
            <a:ext cx="2278939" cy="528281"/>
            <a:chOff x="2140661" y="1021119"/>
            <a:chExt cx="2278939" cy="528281"/>
          </a:xfrm>
        </p:grpSpPr>
        <p:sp>
          <p:nvSpPr>
            <p:cNvPr id="27" name="文本框 5"/>
            <p:cNvSpPr txBox="1"/>
            <p:nvPr/>
          </p:nvSpPr>
          <p:spPr>
            <a:xfrm>
              <a:off x="2140661" y="1021119"/>
              <a:ext cx="684288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当</a:t>
              </a:r>
            </a:p>
          </p:txBody>
        </p:sp>
        <p:graphicFrame>
          <p:nvGraphicFramePr>
            <p:cNvPr id="28" name="对象 27"/>
            <p:cNvGraphicFramePr>
              <a:graphicFrameLocks noChangeAspect="1"/>
            </p:cNvGraphicFramePr>
            <p:nvPr/>
          </p:nvGraphicFramePr>
          <p:xfrm>
            <a:off x="2533650" y="1042988"/>
            <a:ext cx="1096963" cy="5064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11887200" imgH="5486400" progId="Equation.DSMT4">
                    <p:embed/>
                  </p:oleObj>
                </mc:Choice>
                <mc:Fallback>
                  <p:oleObj name="Equation" r:id="rId14" imgW="11887200" imgH="5486400" progId="Equation.DSMT4">
                    <p:embed/>
                    <p:pic>
                      <p:nvPicPr>
                        <p:cNvPr id="0" name="图片 4420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33650" y="1042988"/>
                          <a:ext cx="1096963" cy="5064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" name="文本框 5"/>
            <p:cNvSpPr txBox="1"/>
            <p:nvPr/>
          </p:nvSpPr>
          <p:spPr>
            <a:xfrm>
              <a:off x="3568711" y="1037577"/>
              <a:ext cx="850889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时，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465474" y="3717047"/>
            <a:ext cx="3549639" cy="467373"/>
            <a:chOff x="4191011" y="1037577"/>
            <a:chExt cx="3549639" cy="467373"/>
          </a:xfrm>
        </p:grpSpPr>
        <p:sp>
          <p:nvSpPr>
            <p:cNvPr id="31" name="文本框 5"/>
            <p:cNvSpPr txBox="1"/>
            <p:nvPr/>
          </p:nvSpPr>
          <p:spPr>
            <a:xfrm>
              <a:off x="4191011" y="1037577"/>
              <a:ext cx="2006589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求解方程组</a:t>
              </a:r>
            </a:p>
          </p:txBody>
        </p:sp>
        <p:graphicFrame>
          <p:nvGraphicFramePr>
            <p:cNvPr id="32" name="对象 31"/>
            <p:cNvGraphicFramePr>
              <a:graphicFrameLocks noChangeAspect="1"/>
            </p:cNvGraphicFramePr>
            <p:nvPr/>
          </p:nvGraphicFramePr>
          <p:xfrm>
            <a:off x="5797550" y="1055688"/>
            <a:ext cx="1943100" cy="449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21031200" imgH="4876800" progId="Equation.DSMT4">
                    <p:embed/>
                  </p:oleObj>
                </mc:Choice>
                <mc:Fallback>
                  <p:oleObj name="Equation" r:id="rId16" imgW="21031200" imgH="4876800" progId="Equation.DSMT4">
                    <p:embed/>
                    <p:pic>
                      <p:nvPicPr>
                        <p:cNvPr id="0" name="图片 4420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97550" y="1055688"/>
                          <a:ext cx="1943100" cy="4492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3" name="组合 32"/>
          <p:cNvGrpSpPr/>
          <p:nvPr/>
        </p:nvGrpSpPr>
        <p:grpSpPr>
          <a:xfrm>
            <a:off x="6046874" y="3704347"/>
            <a:ext cx="2349489" cy="461665"/>
            <a:chOff x="7772411" y="1024877"/>
            <a:chExt cx="2349489" cy="461665"/>
          </a:xfrm>
        </p:grpSpPr>
        <p:sp>
          <p:nvSpPr>
            <p:cNvPr id="34" name="文本框 5"/>
            <p:cNvSpPr txBox="1"/>
            <p:nvPr/>
          </p:nvSpPr>
          <p:spPr>
            <a:xfrm>
              <a:off x="7772411" y="1024877"/>
              <a:ext cx="660389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对</a:t>
              </a:r>
            </a:p>
          </p:txBody>
        </p:sp>
        <p:graphicFrame>
          <p:nvGraphicFramePr>
            <p:cNvPr id="35" name="对象 34"/>
            <p:cNvGraphicFramePr>
              <a:graphicFrameLocks noChangeAspect="1"/>
            </p:cNvGraphicFramePr>
            <p:nvPr/>
          </p:nvGraphicFramePr>
          <p:xfrm>
            <a:off x="8181975" y="1058863"/>
            <a:ext cx="958850" cy="365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8" imgW="10363200" imgH="3962400" progId="Equation.DSMT4">
                    <p:embed/>
                  </p:oleObj>
                </mc:Choice>
                <mc:Fallback>
                  <p:oleObj name="Equation" r:id="rId18" imgW="10363200" imgH="3962400" progId="Equation.DSMT4">
                    <p:embed/>
                    <p:pic>
                      <p:nvPicPr>
                        <p:cNvPr id="0" name="图片 4420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81975" y="1058863"/>
                          <a:ext cx="958850" cy="365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" name="文本框 5"/>
            <p:cNvSpPr txBox="1"/>
            <p:nvPr/>
          </p:nvSpPr>
          <p:spPr>
            <a:xfrm>
              <a:off x="9080511" y="1024877"/>
              <a:ext cx="1041389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进行</a:t>
              </a:r>
            </a:p>
          </p:txBody>
        </p:sp>
      </p:grpSp>
      <p:sp>
        <p:nvSpPr>
          <p:cNvPr id="37" name="文本框 5"/>
          <p:cNvSpPr txBox="1"/>
          <p:nvPr/>
        </p:nvSpPr>
        <p:spPr>
          <a:xfrm>
            <a:off x="459683" y="4210756"/>
            <a:ext cx="2262287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初等变换，得</a:t>
            </a:r>
          </a:p>
        </p:txBody>
      </p:sp>
      <p:graphicFrame>
        <p:nvGraphicFramePr>
          <p:cNvPr id="38" name="对象 37"/>
          <p:cNvGraphicFramePr>
            <a:graphicFrameLocks noChangeAspect="1"/>
          </p:cNvGraphicFramePr>
          <p:nvPr/>
        </p:nvGraphicFramePr>
        <p:xfrm>
          <a:off x="757268" y="4697821"/>
          <a:ext cx="3127375" cy="157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33832800" imgH="17068800" progId="Equation.DSMT4">
                  <p:embed/>
                </p:oleObj>
              </mc:Choice>
              <mc:Fallback>
                <p:oleObj name="Equation" r:id="rId20" imgW="33832800" imgH="17068800" progId="Equation.DSMT4">
                  <p:embed/>
                  <p:pic>
                    <p:nvPicPr>
                      <p:cNvPr id="0" name="图片 442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268" y="4697821"/>
                        <a:ext cx="3127375" cy="1573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/>
          <p:cNvGraphicFramePr>
            <a:graphicFrameLocks noChangeAspect="1"/>
          </p:cNvGraphicFramePr>
          <p:nvPr/>
        </p:nvGraphicFramePr>
        <p:xfrm>
          <a:off x="3854481" y="4672421"/>
          <a:ext cx="2254250" cy="157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24384000" imgH="17068800" progId="Equation.DSMT4">
                  <p:embed/>
                </p:oleObj>
              </mc:Choice>
              <mc:Fallback>
                <p:oleObj name="Equation" r:id="rId22" imgW="24384000" imgH="17068800" progId="Equation.DSMT4">
                  <p:embed/>
                  <p:pic>
                    <p:nvPicPr>
                      <p:cNvPr id="0" name="图片 442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4481" y="4672421"/>
                        <a:ext cx="2254250" cy="1573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文本框 5"/>
          <p:cNvSpPr txBox="1"/>
          <p:nvPr/>
        </p:nvSpPr>
        <p:spPr>
          <a:xfrm>
            <a:off x="6272102" y="4233050"/>
            <a:ext cx="2403661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特征向量为</a:t>
            </a:r>
          </a:p>
        </p:txBody>
      </p:sp>
      <p:graphicFrame>
        <p:nvGraphicFramePr>
          <p:cNvPr id="41" name="对象 40"/>
          <p:cNvGraphicFramePr>
            <a:graphicFrameLocks noChangeAspect="1"/>
          </p:cNvGraphicFramePr>
          <p:nvPr/>
        </p:nvGraphicFramePr>
        <p:xfrm>
          <a:off x="6434119" y="4733841"/>
          <a:ext cx="1520825" cy="157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16459200" imgH="17068800" progId="Equation.DSMT4">
                  <p:embed/>
                </p:oleObj>
              </mc:Choice>
              <mc:Fallback>
                <p:oleObj name="Equation" r:id="rId24" imgW="16459200" imgH="17068800" progId="Equation.DSMT4">
                  <p:embed/>
                  <p:pic>
                    <p:nvPicPr>
                      <p:cNvPr id="0" name="图片 442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4119" y="4733841"/>
                        <a:ext cx="1520825" cy="157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Freeform 17"/>
          <p:cNvSpPr/>
          <p:nvPr/>
        </p:nvSpPr>
        <p:spPr bwMode="auto">
          <a:xfrm flipH="1" flipV="1">
            <a:off x="-8572" y="187960"/>
            <a:ext cx="9054941" cy="640080"/>
          </a:xfrm>
          <a:custGeom>
            <a:avLst/>
            <a:gdLst>
              <a:gd name="T0" fmla="*/ 292 w 1147"/>
              <a:gd name="T1" fmla="*/ 41 h 254"/>
              <a:gd name="T2" fmla="*/ 0 w 1147"/>
              <a:gd name="T3" fmla="*/ 124 h 254"/>
              <a:gd name="T4" fmla="*/ 254 w 1147"/>
              <a:gd name="T5" fmla="*/ 46 h 254"/>
              <a:gd name="T6" fmla="*/ 733 w 1147"/>
              <a:gd name="T7" fmla="*/ 45 h 254"/>
              <a:gd name="T8" fmla="*/ 1147 w 1147"/>
              <a:gd name="T9" fmla="*/ 247 h 254"/>
              <a:gd name="T10" fmla="*/ 1147 w 1147"/>
              <a:gd name="T11" fmla="*/ 254 h 254"/>
              <a:gd name="T12" fmla="*/ 888 w 1147"/>
              <a:gd name="T13" fmla="*/ 105 h 254"/>
              <a:gd name="T14" fmla="*/ 292 w 1147"/>
              <a:gd name="T15" fmla="*/ 41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47" h="254">
                <a:moveTo>
                  <a:pt x="292" y="41"/>
                </a:moveTo>
                <a:cubicBezTo>
                  <a:pt x="194" y="60"/>
                  <a:pt x="97" y="91"/>
                  <a:pt x="0" y="124"/>
                </a:cubicBezTo>
                <a:cubicBezTo>
                  <a:pt x="84" y="94"/>
                  <a:pt x="168" y="65"/>
                  <a:pt x="254" y="46"/>
                </a:cubicBezTo>
                <a:cubicBezTo>
                  <a:pt x="408" y="10"/>
                  <a:pt x="569" y="3"/>
                  <a:pt x="733" y="45"/>
                </a:cubicBezTo>
                <a:cubicBezTo>
                  <a:pt x="873" y="78"/>
                  <a:pt x="1017" y="151"/>
                  <a:pt x="1147" y="247"/>
                </a:cubicBezTo>
                <a:cubicBezTo>
                  <a:pt x="1147" y="249"/>
                  <a:pt x="1147" y="252"/>
                  <a:pt x="1147" y="254"/>
                </a:cubicBezTo>
                <a:cubicBezTo>
                  <a:pt x="1064" y="194"/>
                  <a:pt x="977" y="143"/>
                  <a:pt x="888" y="105"/>
                </a:cubicBezTo>
                <a:cubicBezTo>
                  <a:pt x="687" y="18"/>
                  <a:pt x="482" y="0"/>
                  <a:pt x="292" y="41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58000">
                <a:schemeClr val="accent1"/>
              </a:gs>
              <a:gs pos="100000">
                <a:schemeClr val="tx2"/>
              </a:gs>
            </a:gsLst>
            <a:lin ang="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reeform 5"/>
          <p:cNvSpPr/>
          <p:nvPr/>
        </p:nvSpPr>
        <p:spPr bwMode="auto">
          <a:xfrm flipH="1" flipV="1">
            <a:off x="197644" y="-11430"/>
            <a:ext cx="8796814" cy="658495"/>
          </a:xfrm>
          <a:custGeom>
            <a:avLst/>
            <a:gdLst>
              <a:gd name="T0" fmla="*/ 80 w 1029"/>
              <a:gd name="T1" fmla="*/ 110 h 255"/>
              <a:gd name="T2" fmla="*/ 0 w 1029"/>
              <a:gd name="T3" fmla="*/ 138 h 255"/>
              <a:gd name="T4" fmla="*/ 172 w 1029"/>
              <a:gd name="T5" fmla="*/ 81 h 255"/>
              <a:gd name="T6" fmla="*/ 1029 w 1029"/>
              <a:gd name="T7" fmla="*/ 234 h 255"/>
              <a:gd name="T8" fmla="*/ 1029 w 1029"/>
              <a:gd name="T9" fmla="*/ 255 h 255"/>
              <a:gd name="T10" fmla="*/ 1028 w 1029"/>
              <a:gd name="T11" fmla="*/ 255 h 255"/>
              <a:gd name="T12" fmla="*/ 80 w 1029"/>
              <a:gd name="T13" fmla="*/ 110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9" h="255">
                <a:moveTo>
                  <a:pt x="80" y="110"/>
                </a:moveTo>
                <a:cubicBezTo>
                  <a:pt x="53" y="119"/>
                  <a:pt x="26" y="128"/>
                  <a:pt x="0" y="138"/>
                </a:cubicBezTo>
                <a:cubicBezTo>
                  <a:pt x="57" y="116"/>
                  <a:pt x="114" y="96"/>
                  <a:pt x="172" y="81"/>
                </a:cubicBezTo>
                <a:cubicBezTo>
                  <a:pt x="444" y="0"/>
                  <a:pt x="744" y="14"/>
                  <a:pt x="1029" y="234"/>
                </a:cubicBezTo>
                <a:cubicBezTo>
                  <a:pt x="1029" y="241"/>
                  <a:pt x="1029" y="248"/>
                  <a:pt x="1029" y="255"/>
                </a:cubicBezTo>
                <a:cubicBezTo>
                  <a:pt x="1028" y="255"/>
                  <a:pt x="1028" y="255"/>
                  <a:pt x="1028" y="255"/>
                </a:cubicBezTo>
                <a:cubicBezTo>
                  <a:pt x="716" y="17"/>
                  <a:pt x="380" y="7"/>
                  <a:pt x="80" y="110"/>
                </a:cubicBezTo>
                <a:close/>
              </a:path>
            </a:pathLst>
          </a:custGeom>
          <a:gradFill>
            <a:gsLst>
              <a:gs pos="100000">
                <a:srgbClr val="13589A">
                  <a:alpha val="100000"/>
                  <a:lumMod val="97000"/>
                </a:srgbClr>
              </a:gs>
              <a:gs pos="100000">
                <a:srgbClr val="154C84">
                  <a:alpha val="100000"/>
                </a:srgbClr>
              </a:gs>
              <a:gs pos="3000">
                <a:schemeClr val="tx2">
                  <a:alpha val="21000"/>
                </a:schemeClr>
              </a:gs>
            </a:gsLst>
            <a:lin ang="108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58" name="组合 57"/>
          <p:cNvGrpSpPr/>
          <p:nvPr/>
        </p:nvGrpSpPr>
        <p:grpSpPr>
          <a:xfrm flipH="1">
            <a:off x="6429852" y="-11430"/>
            <a:ext cx="2717006" cy="720090"/>
            <a:chOff x="2480600" y="4407823"/>
            <a:chExt cx="8358786" cy="1849336"/>
          </a:xfrm>
        </p:grpSpPr>
        <p:sp>
          <p:nvSpPr>
            <p:cNvPr id="59" name="Freeform 5"/>
            <p:cNvSpPr/>
            <p:nvPr/>
          </p:nvSpPr>
          <p:spPr bwMode="auto">
            <a:xfrm>
              <a:off x="2480600" y="4407823"/>
              <a:ext cx="8358786" cy="1849336"/>
            </a:xfrm>
            <a:custGeom>
              <a:avLst/>
              <a:gdLst>
                <a:gd name="T0" fmla="*/ 403 w 1148"/>
                <a:gd name="T1" fmla="*/ 226 h 251"/>
                <a:gd name="T2" fmla="*/ 1040 w 1148"/>
                <a:gd name="T3" fmla="*/ 69 h 251"/>
                <a:gd name="T4" fmla="*/ 1148 w 1148"/>
                <a:gd name="T5" fmla="*/ 0 h 251"/>
                <a:gd name="T6" fmla="*/ 1146 w 1148"/>
                <a:gd name="T7" fmla="*/ 0 h 251"/>
                <a:gd name="T8" fmla="*/ 481 w 1148"/>
                <a:gd name="T9" fmla="*/ 210 h 251"/>
                <a:gd name="T10" fmla="*/ 42 w 1148"/>
                <a:gd name="T11" fmla="*/ 0 h 251"/>
                <a:gd name="T12" fmla="*/ 0 w 1148"/>
                <a:gd name="T13" fmla="*/ 0 h 251"/>
                <a:gd name="T14" fmla="*/ 403 w 1148"/>
                <a:gd name="T15" fmla="*/ 22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8" h="251">
                  <a:moveTo>
                    <a:pt x="403" y="226"/>
                  </a:moveTo>
                  <a:cubicBezTo>
                    <a:pt x="632" y="251"/>
                    <a:pt x="867" y="171"/>
                    <a:pt x="1040" y="69"/>
                  </a:cubicBezTo>
                  <a:cubicBezTo>
                    <a:pt x="1078" y="47"/>
                    <a:pt x="1114" y="24"/>
                    <a:pt x="1148" y="0"/>
                  </a:cubicBezTo>
                  <a:cubicBezTo>
                    <a:pt x="1146" y="0"/>
                    <a:pt x="1146" y="0"/>
                    <a:pt x="1146" y="0"/>
                  </a:cubicBezTo>
                  <a:cubicBezTo>
                    <a:pt x="976" y="120"/>
                    <a:pt x="731" y="223"/>
                    <a:pt x="481" y="210"/>
                  </a:cubicBezTo>
                  <a:cubicBezTo>
                    <a:pt x="308" y="203"/>
                    <a:pt x="132" y="137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8" y="138"/>
                    <a:pt x="239" y="210"/>
                    <a:pt x="403" y="226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6"/>
            <p:cNvSpPr/>
            <p:nvPr/>
          </p:nvSpPr>
          <p:spPr bwMode="auto">
            <a:xfrm>
              <a:off x="2837394" y="4407823"/>
              <a:ext cx="7966585" cy="1745839"/>
            </a:xfrm>
            <a:custGeom>
              <a:avLst/>
              <a:gdLst>
                <a:gd name="T0" fmla="*/ 318 w 1094"/>
                <a:gd name="T1" fmla="*/ 183 h 237"/>
                <a:gd name="T2" fmla="*/ 12 w 1094"/>
                <a:gd name="T3" fmla="*/ 0 h 237"/>
                <a:gd name="T4" fmla="*/ 0 w 1094"/>
                <a:gd name="T5" fmla="*/ 0 h 237"/>
                <a:gd name="T6" fmla="*/ 625 w 1094"/>
                <a:gd name="T7" fmla="*/ 195 h 237"/>
                <a:gd name="T8" fmla="*/ 1094 w 1094"/>
                <a:gd name="T9" fmla="*/ 0 h 237"/>
                <a:gd name="T10" fmla="*/ 1093 w 1094"/>
                <a:gd name="T11" fmla="*/ 0 h 237"/>
                <a:gd name="T12" fmla="*/ 788 w 1094"/>
                <a:gd name="T13" fmla="*/ 148 h 237"/>
                <a:gd name="T14" fmla="*/ 318 w 1094"/>
                <a:gd name="T15" fmla="*/ 183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4" h="237">
                  <a:moveTo>
                    <a:pt x="318" y="183"/>
                  </a:moveTo>
                  <a:cubicBezTo>
                    <a:pt x="195" y="160"/>
                    <a:pt x="81" y="98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5" y="188"/>
                    <a:pt x="396" y="237"/>
                    <a:pt x="625" y="195"/>
                  </a:cubicBezTo>
                  <a:cubicBezTo>
                    <a:pt x="804" y="164"/>
                    <a:pt x="963" y="88"/>
                    <a:pt x="1094" y="0"/>
                  </a:cubicBezTo>
                  <a:cubicBezTo>
                    <a:pt x="1093" y="0"/>
                    <a:pt x="1093" y="0"/>
                    <a:pt x="1093" y="0"/>
                  </a:cubicBezTo>
                  <a:cubicBezTo>
                    <a:pt x="1003" y="59"/>
                    <a:pt x="902" y="111"/>
                    <a:pt x="788" y="148"/>
                  </a:cubicBezTo>
                  <a:cubicBezTo>
                    <a:pt x="641" y="197"/>
                    <a:pt x="473" y="217"/>
                    <a:pt x="318" y="183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7"/>
            <p:cNvSpPr/>
            <p:nvPr/>
          </p:nvSpPr>
          <p:spPr bwMode="auto">
            <a:xfrm>
              <a:off x="3785213" y="4407823"/>
              <a:ext cx="6879861" cy="1511608"/>
            </a:xfrm>
            <a:custGeom>
              <a:avLst/>
              <a:gdLst>
                <a:gd name="T0" fmla="*/ 668 w 945"/>
                <a:gd name="T1" fmla="*/ 122 h 205"/>
                <a:gd name="T2" fmla="*/ 945 w 945"/>
                <a:gd name="T3" fmla="*/ 0 h 205"/>
                <a:gd name="T4" fmla="*/ 943 w 945"/>
                <a:gd name="T5" fmla="*/ 0 h 205"/>
                <a:gd name="T6" fmla="*/ 207 w 945"/>
                <a:gd name="T7" fmla="*/ 116 h 205"/>
                <a:gd name="T8" fmla="*/ 20 w 945"/>
                <a:gd name="T9" fmla="*/ 0 h 205"/>
                <a:gd name="T10" fmla="*/ 0 w 945"/>
                <a:gd name="T11" fmla="*/ 0 h 205"/>
                <a:gd name="T12" fmla="*/ 668 w 945"/>
                <a:gd name="T13" fmla="*/ 122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5" h="205">
                  <a:moveTo>
                    <a:pt x="668" y="122"/>
                  </a:moveTo>
                  <a:cubicBezTo>
                    <a:pt x="771" y="92"/>
                    <a:pt x="863" y="50"/>
                    <a:pt x="945" y="0"/>
                  </a:cubicBezTo>
                  <a:cubicBezTo>
                    <a:pt x="943" y="0"/>
                    <a:pt x="943" y="0"/>
                    <a:pt x="943" y="0"/>
                  </a:cubicBezTo>
                  <a:cubicBezTo>
                    <a:pt x="746" y="121"/>
                    <a:pt x="458" y="205"/>
                    <a:pt x="207" y="116"/>
                  </a:cubicBezTo>
                  <a:cubicBezTo>
                    <a:pt x="135" y="91"/>
                    <a:pt x="70" y="52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9" y="167"/>
                    <a:pt x="443" y="189"/>
                    <a:pt x="668" y="122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8"/>
            <p:cNvSpPr/>
            <p:nvPr/>
          </p:nvSpPr>
          <p:spPr bwMode="auto">
            <a:xfrm>
              <a:off x="3610902" y="4407823"/>
              <a:ext cx="7092303" cy="1598764"/>
            </a:xfrm>
            <a:custGeom>
              <a:avLst/>
              <a:gdLst>
                <a:gd name="T0" fmla="*/ 246 w 974"/>
                <a:gd name="T1" fmla="*/ 142 h 217"/>
                <a:gd name="T2" fmla="*/ 928 w 974"/>
                <a:gd name="T3" fmla="*/ 27 h 217"/>
                <a:gd name="T4" fmla="*/ 974 w 974"/>
                <a:gd name="T5" fmla="*/ 0 h 217"/>
                <a:gd name="T6" fmla="*/ 969 w 974"/>
                <a:gd name="T7" fmla="*/ 0 h 217"/>
                <a:gd name="T8" fmla="*/ 879 w 974"/>
                <a:gd name="T9" fmla="*/ 50 h 217"/>
                <a:gd name="T10" fmla="*/ 56 w 974"/>
                <a:gd name="T11" fmla="*/ 34 h 217"/>
                <a:gd name="T12" fmla="*/ 18 w 974"/>
                <a:gd name="T13" fmla="*/ 0 h 217"/>
                <a:gd name="T14" fmla="*/ 0 w 974"/>
                <a:gd name="T15" fmla="*/ 0 h 217"/>
                <a:gd name="T16" fmla="*/ 246 w 974"/>
                <a:gd name="T17" fmla="*/ 142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4" h="217">
                  <a:moveTo>
                    <a:pt x="246" y="142"/>
                  </a:moveTo>
                  <a:cubicBezTo>
                    <a:pt x="479" y="206"/>
                    <a:pt x="740" y="135"/>
                    <a:pt x="928" y="27"/>
                  </a:cubicBezTo>
                  <a:cubicBezTo>
                    <a:pt x="943" y="18"/>
                    <a:pt x="959" y="9"/>
                    <a:pt x="974" y="0"/>
                  </a:cubicBezTo>
                  <a:cubicBezTo>
                    <a:pt x="969" y="0"/>
                    <a:pt x="969" y="0"/>
                    <a:pt x="969" y="0"/>
                  </a:cubicBezTo>
                  <a:cubicBezTo>
                    <a:pt x="940" y="17"/>
                    <a:pt x="910" y="34"/>
                    <a:pt x="879" y="50"/>
                  </a:cubicBezTo>
                  <a:cubicBezTo>
                    <a:pt x="643" y="178"/>
                    <a:pt x="276" y="217"/>
                    <a:pt x="56" y="34"/>
                  </a:cubicBezTo>
                  <a:cubicBezTo>
                    <a:pt x="43" y="23"/>
                    <a:pt x="30" y="12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3" y="70"/>
                    <a:pt x="150" y="119"/>
                    <a:pt x="246" y="142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4" grpId="0"/>
      <p:bldP spid="37" grpId="0"/>
      <p:bldP spid="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/>
          <p:cNvSpPr/>
          <p:nvPr/>
        </p:nvSpPr>
        <p:spPr>
          <a:xfrm>
            <a:off x="5425287" y="2708202"/>
            <a:ext cx="456401" cy="3937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文本框 5"/>
          <p:cNvSpPr txBox="1"/>
          <p:nvPr/>
        </p:nvSpPr>
        <p:spPr>
          <a:xfrm>
            <a:off x="405539" y="1239902"/>
            <a:ext cx="627030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令</a:t>
            </a:r>
          </a:p>
        </p:txBody>
      </p:sp>
      <p:graphicFrame>
        <p:nvGraphicFramePr>
          <p:cNvPr id="31" name="对象 30"/>
          <p:cNvGraphicFramePr>
            <a:graphicFrameLocks noChangeAspect="1"/>
          </p:cNvGraphicFramePr>
          <p:nvPr/>
        </p:nvGraphicFramePr>
        <p:xfrm>
          <a:off x="894279" y="759611"/>
          <a:ext cx="4395787" cy="157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7548800" imgH="17068800" progId="Equation.DSMT4">
                  <p:embed/>
                </p:oleObj>
              </mc:Choice>
              <mc:Fallback>
                <p:oleObj name="Equation" r:id="rId2" imgW="47548800" imgH="17068800" progId="Equation.DSMT4">
                  <p:embed/>
                  <p:pic>
                    <p:nvPicPr>
                      <p:cNvPr id="0" name="图片 452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4279" y="759611"/>
                        <a:ext cx="4395787" cy="1573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文本框 5"/>
          <p:cNvSpPr txBox="1"/>
          <p:nvPr/>
        </p:nvSpPr>
        <p:spPr>
          <a:xfrm>
            <a:off x="3441222" y="3185388"/>
            <a:ext cx="1094265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则有</a:t>
            </a:r>
          </a:p>
        </p:txBody>
      </p:sp>
      <p:graphicFrame>
        <p:nvGraphicFramePr>
          <p:cNvPr id="33" name="对象 32"/>
          <p:cNvGraphicFramePr>
            <a:graphicFrameLocks noChangeAspect="1"/>
          </p:cNvGraphicFramePr>
          <p:nvPr/>
        </p:nvGraphicFramePr>
        <p:xfrm>
          <a:off x="4117580" y="2682802"/>
          <a:ext cx="3071813" cy="157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3223200" imgH="17068800" progId="Equation.DSMT4">
                  <p:embed/>
                </p:oleObj>
              </mc:Choice>
              <mc:Fallback>
                <p:oleObj name="Equation" r:id="rId4" imgW="33223200" imgH="17068800" progId="Equation.DSMT4">
                  <p:embed/>
                  <p:pic>
                    <p:nvPicPr>
                      <p:cNvPr id="0" name="图片 452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7580" y="2682802"/>
                        <a:ext cx="3071813" cy="1573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" name="组合 33"/>
          <p:cNvGrpSpPr/>
          <p:nvPr/>
        </p:nvGrpSpPr>
        <p:grpSpPr>
          <a:xfrm>
            <a:off x="681832" y="4587009"/>
            <a:ext cx="7243762" cy="1625600"/>
            <a:chOff x="2217738" y="4813300"/>
            <a:chExt cx="7243762" cy="1625600"/>
          </a:xfrm>
        </p:grpSpPr>
        <p:sp>
          <p:nvSpPr>
            <p:cNvPr id="35" name="矩形 34"/>
            <p:cNvSpPr/>
            <p:nvPr/>
          </p:nvSpPr>
          <p:spPr>
            <a:xfrm>
              <a:off x="2254960" y="4813300"/>
              <a:ext cx="7206540" cy="1625600"/>
            </a:xfrm>
            <a:prstGeom prst="rect">
              <a:avLst/>
            </a:prstGeom>
            <a:noFill/>
            <a:ln w="19050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aphicFrame>
          <p:nvGraphicFramePr>
            <p:cNvPr id="36" name="对象 35"/>
            <p:cNvGraphicFramePr>
              <a:graphicFrameLocks noChangeAspect="1"/>
            </p:cNvGraphicFramePr>
            <p:nvPr/>
          </p:nvGraphicFramePr>
          <p:xfrm>
            <a:off x="2217738" y="5435600"/>
            <a:ext cx="1604962" cy="506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7373600" imgH="5486400" progId="Equation.DSMT4">
                    <p:embed/>
                  </p:oleObj>
                </mc:Choice>
                <mc:Fallback>
                  <p:oleObj name="Equation" r:id="rId6" imgW="17373600" imgH="5486400" progId="Equation.DSMT4">
                    <p:embed/>
                    <p:pic>
                      <p:nvPicPr>
                        <p:cNvPr id="0" name="图片 4520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17738" y="5435600"/>
                          <a:ext cx="1604962" cy="5064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" name="对象 36"/>
            <p:cNvGraphicFramePr>
              <a:graphicFrameLocks noChangeAspect="1"/>
            </p:cNvGraphicFramePr>
            <p:nvPr/>
          </p:nvGraphicFramePr>
          <p:xfrm>
            <a:off x="3836609" y="4860124"/>
            <a:ext cx="2871788" cy="1576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31089600" imgH="17068800" progId="Equation.DSMT4">
                    <p:embed/>
                  </p:oleObj>
                </mc:Choice>
                <mc:Fallback>
                  <p:oleObj name="Equation" r:id="rId8" imgW="31089600" imgH="17068800" progId="Equation.DSMT4">
                    <p:embed/>
                    <p:pic>
                      <p:nvPicPr>
                        <p:cNvPr id="0" name="图片 452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36609" y="4860124"/>
                          <a:ext cx="2871788" cy="15763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对象 37"/>
            <p:cNvGraphicFramePr>
              <a:graphicFrameLocks noChangeAspect="1"/>
            </p:cNvGraphicFramePr>
            <p:nvPr/>
          </p:nvGraphicFramePr>
          <p:xfrm>
            <a:off x="6719888" y="5424488"/>
            <a:ext cx="1209675" cy="5064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13106400" imgH="5486400" progId="Equation.DSMT4">
                    <p:embed/>
                  </p:oleObj>
                </mc:Choice>
                <mc:Fallback>
                  <p:oleObj name="Equation" r:id="rId10" imgW="13106400" imgH="5486400" progId="Equation.DSMT4">
                    <p:embed/>
                    <p:pic>
                      <p:nvPicPr>
                        <p:cNvPr id="0" name="图片 452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19888" y="5424488"/>
                          <a:ext cx="1209675" cy="5064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对象 38"/>
            <p:cNvGraphicFramePr>
              <a:graphicFrameLocks noChangeAspect="1"/>
            </p:cNvGraphicFramePr>
            <p:nvPr/>
          </p:nvGraphicFramePr>
          <p:xfrm>
            <a:off x="7928774" y="4851400"/>
            <a:ext cx="1520825" cy="1576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16459200" imgH="17068800" progId="Equation.DSMT4">
                    <p:embed/>
                  </p:oleObj>
                </mc:Choice>
                <mc:Fallback>
                  <p:oleObj name="Equation" r:id="rId12" imgW="16459200" imgH="17068800" progId="Equation.DSMT4">
                    <p:embed/>
                    <p:pic>
                      <p:nvPicPr>
                        <p:cNvPr id="0" name="图片 452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28774" y="4851400"/>
                          <a:ext cx="1520825" cy="15763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6" name="上箭头 45"/>
          <p:cNvSpPr/>
          <p:nvPr/>
        </p:nvSpPr>
        <p:spPr>
          <a:xfrm>
            <a:off x="5539187" y="2493224"/>
            <a:ext cx="228201" cy="189578"/>
          </a:xfrm>
          <a:prstGeom prst="upArrow">
            <a:avLst/>
          </a:prstGeom>
          <a:solidFill>
            <a:srgbClr val="F7757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47" name="对象 46"/>
          <p:cNvGraphicFramePr>
            <a:graphicFrameLocks noChangeAspect="1"/>
          </p:cNvGraphicFramePr>
          <p:nvPr/>
        </p:nvGraphicFramePr>
        <p:xfrm>
          <a:off x="5476087" y="2024911"/>
          <a:ext cx="338138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657600" imgH="5486400" progId="Equation.DSMT4">
                  <p:embed/>
                </p:oleObj>
              </mc:Choice>
              <mc:Fallback>
                <p:oleObj name="Equation" r:id="rId14" imgW="3657600" imgH="5486400" progId="Equation.DSMT4">
                  <p:embed/>
                  <p:pic>
                    <p:nvPicPr>
                      <p:cNvPr id="0" name="图片 452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6087" y="2024911"/>
                        <a:ext cx="338138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椭圆 47"/>
          <p:cNvSpPr/>
          <p:nvPr/>
        </p:nvSpPr>
        <p:spPr>
          <a:xfrm>
            <a:off x="5907487" y="3232070"/>
            <a:ext cx="456401" cy="3937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上箭头 48"/>
          <p:cNvSpPr/>
          <p:nvPr/>
        </p:nvSpPr>
        <p:spPr>
          <a:xfrm>
            <a:off x="6008688" y="2505450"/>
            <a:ext cx="228201" cy="189578"/>
          </a:xfrm>
          <a:prstGeom prst="upArrow">
            <a:avLst/>
          </a:prstGeom>
          <a:solidFill>
            <a:srgbClr val="F7757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上箭头 49"/>
          <p:cNvSpPr/>
          <p:nvPr/>
        </p:nvSpPr>
        <p:spPr>
          <a:xfrm>
            <a:off x="6593287" y="2512274"/>
            <a:ext cx="228201" cy="189578"/>
          </a:xfrm>
          <a:prstGeom prst="upArrow">
            <a:avLst/>
          </a:prstGeom>
          <a:solidFill>
            <a:srgbClr val="F7757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6492286" y="3735953"/>
            <a:ext cx="456401" cy="3937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52" name="对象 51"/>
          <p:cNvGraphicFramePr>
            <a:graphicFrameLocks noChangeAspect="1"/>
          </p:cNvGraphicFramePr>
          <p:nvPr/>
        </p:nvGraphicFramePr>
        <p:xfrm>
          <a:off x="5938043" y="2024438"/>
          <a:ext cx="395287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4267200" imgH="5486400" progId="Equation.DSMT4">
                  <p:embed/>
                </p:oleObj>
              </mc:Choice>
              <mc:Fallback>
                <p:oleObj name="Equation" r:id="rId16" imgW="4267200" imgH="5486400" progId="Equation.DSMT4">
                  <p:embed/>
                  <p:pic>
                    <p:nvPicPr>
                      <p:cNvPr id="0" name="图片 452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8043" y="2024438"/>
                        <a:ext cx="395287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对象 52"/>
          <p:cNvGraphicFramePr>
            <a:graphicFrameLocks noChangeAspect="1"/>
          </p:cNvGraphicFramePr>
          <p:nvPr/>
        </p:nvGraphicFramePr>
        <p:xfrm>
          <a:off x="6542088" y="2028752"/>
          <a:ext cx="366713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3962400" imgH="5486400" progId="Equation.DSMT4">
                  <p:embed/>
                </p:oleObj>
              </mc:Choice>
              <mc:Fallback>
                <p:oleObj name="Equation" r:id="rId18" imgW="3962400" imgH="5486400" progId="Equation.DSMT4">
                  <p:embed/>
                  <p:pic>
                    <p:nvPicPr>
                      <p:cNvPr id="0" name="图片 452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2088" y="2028752"/>
                        <a:ext cx="366713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Freeform 17"/>
          <p:cNvSpPr/>
          <p:nvPr/>
        </p:nvSpPr>
        <p:spPr bwMode="auto">
          <a:xfrm flipH="1" flipV="1">
            <a:off x="-8572" y="187960"/>
            <a:ext cx="9054941" cy="640080"/>
          </a:xfrm>
          <a:custGeom>
            <a:avLst/>
            <a:gdLst>
              <a:gd name="T0" fmla="*/ 292 w 1147"/>
              <a:gd name="T1" fmla="*/ 41 h 254"/>
              <a:gd name="T2" fmla="*/ 0 w 1147"/>
              <a:gd name="T3" fmla="*/ 124 h 254"/>
              <a:gd name="T4" fmla="*/ 254 w 1147"/>
              <a:gd name="T5" fmla="*/ 46 h 254"/>
              <a:gd name="T6" fmla="*/ 733 w 1147"/>
              <a:gd name="T7" fmla="*/ 45 h 254"/>
              <a:gd name="T8" fmla="*/ 1147 w 1147"/>
              <a:gd name="T9" fmla="*/ 247 h 254"/>
              <a:gd name="T10" fmla="*/ 1147 w 1147"/>
              <a:gd name="T11" fmla="*/ 254 h 254"/>
              <a:gd name="T12" fmla="*/ 888 w 1147"/>
              <a:gd name="T13" fmla="*/ 105 h 254"/>
              <a:gd name="T14" fmla="*/ 292 w 1147"/>
              <a:gd name="T15" fmla="*/ 41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47" h="254">
                <a:moveTo>
                  <a:pt x="292" y="41"/>
                </a:moveTo>
                <a:cubicBezTo>
                  <a:pt x="194" y="60"/>
                  <a:pt x="97" y="91"/>
                  <a:pt x="0" y="124"/>
                </a:cubicBezTo>
                <a:cubicBezTo>
                  <a:pt x="84" y="94"/>
                  <a:pt x="168" y="65"/>
                  <a:pt x="254" y="46"/>
                </a:cubicBezTo>
                <a:cubicBezTo>
                  <a:pt x="408" y="10"/>
                  <a:pt x="569" y="3"/>
                  <a:pt x="733" y="45"/>
                </a:cubicBezTo>
                <a:cubicBezTo>
                  <a:pt x="873" y="78"/>
                  <a:pt x="1017" y="151"/>
                  <a:pt x="1147" y="247"/>
                </a:cubicBezTo>
                <a:cubicBezTo>
                  <a:pt x="1147" y="249"/>
                  <a:pt x="1147" y="252"/>
                  <a:pt x="1147" y="254"/>
                </a:cubicBezTo>
                <a:cubicBezTo>
                  <a:pt x="1064" y="194"/>
                  <a:pt x="977" y="143"/>
                  <a:pt x="888" y="105"/>
                </a:cubicBezTo>
                <a:cubicBezTo>
                  <a:pt x="687" y="18"/>
                  <a:pt x="482" y="0"/>
                  <a:pt x="292" y="41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58000">
                <a:schemeClr val="accent1"/>
              </a:gs>
              <a:gs pos="100000">
                <a:schemeClr val="tx2"/>
              </a:gs>
            </a:gsLst>
            <a:lin ang="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Freeform 5"/>
          <p:cNvSpPr/>
          <p:nvPr/>
        </p:nvSpPr>
        <p:spPr bwMode="auto">
          <a:xfrm flipH="1" flipV="1">
            <a:off x="197644" y="-11430"/>
            <a:ext cx="8796814" cy="658495"/>
          </a:xfrm>
          <a:custGeom>
            <a:avLst/>
            <a:gdLst>
              <a:gd name="T0" fmla="*/ 80 w 1029"/>
              <a:gd name="T1" fmla="*/ 110 h 255"/>
              <a:gd name="T2" fmla="*/ 0 w 1029"/>
              <a:gd name="T3" fmla="*/ 138 h 255"/>
              <a:gd name="T4" fmla="*/ 172 w 1029"/>
              <a:gd name="T5" fmla="*/ 81 h 255"/>
              <a:gd name="T6" fmla="*/ 1029 w 1029"/>
              <a:gd name="T7" fmla="*/ 234 h 255"/>
              <a:gd name="T8" fmla="*/ 1029 w 1029"/>
              <a:gd name="T9" fmla="*/ 255 h 255"/>
              <a:gd name="T10" fmla="*/ 1028 w 1029"/>
              <a:gd name="T11" fmla="*/ 255 h 255"/>
              <a:gd name="T12" fmla="*/ 80 w 1029"/>
              <a:gd name="T13" fmla="*/ 110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9" h="255">
                <a:moveTo>
                  <a:pt x="80" y="110"/>
                </a:moveTo>
                <a:cubicBezTo>
                  <a:pt x="53" y="119"/>
                  <a:pt x="26" y="128"/>
                  <a:pt x="0" y="138"/>
                </a:cubicBezTo>
                <a:cubicBezTo>
                  <a:pt x="57" y="116"/>
                  <a:pt x="114" y="96"/>
                  <a:pt x="172" y="81"/>
                </a:cubicBezTo>
                <a:cubicBezTo>
                  <a:pt x="444" y="0"/>
                  <a:pt x="744" y="14"/>
                  <a:pt x="1029" y="234"/>
                </a:cubicBezTo>
                <a:cubicBezTo>
                  <a:pt x="1029" y="241"/>
                  <a:pt x="1029" y="248"/>
                  <a:pt x="1029" y="255"/>
                </a:cubicBezTo>
                <a:cubicBezTo>
                  <a:pt x="1028" y="255"/>
                  <a:pt x="1028" y="255"/>
                  <a:pt x="1028" y="255"/>
                </a:cubicBezTo>
                <a:cubicBezTo>
                  <a:pt x="716" y="17"/>
                  <a:pt x="380" y="7"/>
                  <a:pt x="80" y="110"/>
                </a:cubicBezTo>
                <a:close/>
              </a:path>
            </a:pathLst>
          </a:custGeom>
          <a:gradFill>
            <a:gsLst>
              <a:gs pos="100000">
                <a:srgbClr val="13589A">
                  <a:alpha val="100000"/>
                  <a:lumMod val="97000"/>
                </a:srgbClr>
              </a:gs>
              <a:gs pos="100000">
                <a:srgbClr val="154C84">
                  <a:alpha val="100000"/>
                </a:srgbClr>
              </a:gs>
              <a:gs pos="3000">
                <a:schemeClr val="tx2">
                  <a:alpha val="21000"/>
                </a:schemeClr>
              </a:gs>
            </a:gsLst>
            <a:lin ang="108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40005" y="44450"/>
            <a:ext cx="9092565" cy="823928"/>
            <a:chOff x="-7938" y="915988"/>
            <a:chExt cx="12193589" cy="2406923"/>
          </a:xfrm>
        </p:grpSpPr>
        <p:sp>
          <p:nvSpPr>
            <p:cNvPr id="25" name="Freeform 5"/>
            <p:cNvSpPr/>
            <p:nvPr/>
          </p:nvSpPr>
          <p:spPr bwMode="auto">
            <a:xfrm>
              <a:off x="4411663" y="915988"/>
              <a:ext cx="7773988" cy="1635125"/>
            </a:xfrm>
            <a:custGeom>
              <a:avLst/>
              <a:gdLst>
                <a:gd name="T0" fmla="*/ 80 w 1029"/>
                <a:gd name="T1" fmla="*/ 110 h 255"/>
                <a:gd name="T2" fmla="*/ 0 w 1029"/>
                <a:gd name="T3" fmla="*/ 138 h 255"/>
                <a:gd name="T4" fmla="*/ 172 w 1029"/>
                <a:gd name="T5" fmla="*/ 81 h 255"/>
                <a:gd name="T6" fmla="*/ 1029 w 1029"/>
                <a:gd name="T7" fmla="*/ 234 h 255"/>
                <a:gd name="T8" fmla="*/ 1029 w 1029"/>
                <a:gd name="T9" fmla="*/ 255 h 255"/>
                <a:gd name="T10" fmla="*/ 1028 w 1029"/>
                <a:gd name="T11" fmla="*/ 255 h 255"/>
                <a:gd name="T12" fmla="*/ 80 w 1029"/>
                <a:gd name="T13" fmla="*/ 11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9" h="255">
                  <a:moveTo>
                    <a:pt x="80" y="110"/>
                  </a:moveTo>
                  <a:cubicBezTo>
                    <a:pt x="53" y="119"/>
                    <a:pt x="26" y="128"/>
                    <a:pt x="0" y="138"/>
                  </a:cubicBezTo>
                  <a:cubicBezTo>
                    <a:pt x="57" y="116"/>
                    <a:pt x="114" y="96"/>
                    <a:pt x="172" y="81"/>
                  </a:cubicBezTo>
                  <a:cubicBezTo>
                    <a:pt x="444" y="0"/>
                    <a:pt x="744" y="14"/>
                    <a:pt x="1029" y="234"/>
                  </a:cubicBezTo>
                  <a:cubicBezTo>
                    <a:pt x="1029" y="241"/>
                    <a:pt x="1029" y="248"/>
                    <a:pt x="1029" y="255"/>
                  </a:cubicBezTo>
                  <a:cubicBezTo>
                    <a:pt x="1028" y="255"/>
                    <a:pt x="1028" y="255"/>
                    <a:pt x="1028" y="255"/>
                  </a:cubicBezTo>
                  <a:cubicBezTo>
                    <a:pt x="716" y="17"/>
                    <a:pt x="380" y="7"/>
                    <a:pt x="80" y="110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6"/>
            <p:cNvSpPr/>
            <p:nvPr/>
          </p:nvSpPr>
          <p:spPr bwMode="auto">
            <a:xfrm>
              <a:off x="520700" y="1800225"/>
              <a:ext cx="3890963" cy="1295400"/>
            </a:xfrm>
            <a:custGeom>
              <a:avLst/>
              <a:gdLst>
                <a:gd name="T0" fmla="*/ 515 w 515"/>
                <a:gd name="T1" fmla="*/ 0 h 202"/>
                <a:gd name="T2" fmla="*/ 9 w 515"/>
                <a:gd name="T3" fmla="*/ 202 h 202"/>
                <a:gd name="T4" fmla="*/ 0 w 515"/>
                <a:gd name="T5" fmla="*/ 202 h 202"/>
                <a:gd name="T6" fmla="*/ 515 w 515"/>
                <a:gd name="T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5" h="202">
                  <a:moveTo>
                    <a:pt x="515" y="0"/>
                  </a:moveTo>
                  <a:cubicBezTo>
                    <a:pt x="351" y="63"/>
                    <a:pt x="185" y="139"/>
                    <a:pt x="9" y="202"/>
                  </a:cubicBezTo>
                  <a:cubicBezTo>
                    <a:pt x="0" y="202"/>
                    <a:pt x="0" y="202"/>
                    <a:pt x="0" y="202"/>
                  </a:cubicBezTo>
                  <a:cubicBezTo>
                    <a:pt x="179" y="140"/>
                    <a:pt x="348" y="62"/>
                    <a:pt x="515" y="0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7"/>
            <p:cNvSpPr/>
            <p:nvPr/>
          </p:nvSpPr>
          <p:spPr bwMode="auto">
            <a:xfrm>
              <a:off x="2447925" y="1768475"/>
              <a:ext cx="2092325" cy="685800"/>
            </a:xfrm>
            <a:custGeom>
              <a:avLst/>
              <a:gdLst>
                <a:gd name="T0" fmla="*/ 0 w 277"/>
                <a:gd name="T1" fmla="*/ 107 h 107"/>
                <a:gd name="T2" fmla="*/ 277 w 277"/>
                <a:gd name="T3" fmla="*/ 0 h 107"/>
                <a:gd name="T4" fmla="*/ 0 w 277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7" h="107">
                  <a:moveTo>
                    <a:pt x="0" y="107"/>
                  </a:moveTo>
                  <a:cubicBezTo>
                    <a:pt x="93" y="68"/>
                    <a:pt x="185" y="31"/>
                    <a:pt x="277" y="0"/>
                  </a:cubicBezTo>
                  <a:cubicBezTo>
                    <a:pt x="185" y="32"/>
                    <a:pt x="93" y="69"/>
                    <a:pt x="0" y="107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8"/>
            <p:cNvSpPr/>
            <p:nvPr/>
          </p:nvSpPr>
          <p:spPr bwMode="auto">
            <a:xfrm>
              <a:off x="4540250" y="1114425"/>
              <a:ext cx="7645400" cy="2208486"/>
            </a:xfrm>
            <a:custGeom>
              <a:avLst/>
              <a:gdLst>
                <a:gd name="T0" fmla="*/ 0 w 1012"/>
                <a:gd name="T1" fmla="*/ 102 h 232"/>
                <a:gd name="T2" fmla="*/ 410 w 1012"/>
                <a:gd name="T3" fmla="*/ 20 h 232"/>
                <a:gd name="T4" fmla="*/ 895 w 1012"/>
                <a:gd name="T5" fmla="*/ 149 h 232"/>
                <a:gd name="T6" fmla="*/ 1012 w 1012"/>
                <a:gd name="T7" fmla="*/ 227 h 232"/>
                <a:gd name="T8" fmla="*/ 1012 w 1012"/>
                <a:gd name="T9" fmla="*/ 232 h 232"/>
                <a:gd name="T10" fmla="*/ 611 w 1012"/>
                <a:gd name="T11" fmla="*/ 45 h 232"/>
                <a:gd name="T12" fmla="*/ 0 w 1012"/>
                <a:gd name="T13" fmla="*/ 10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2" h="232">
                  <a:moveTo>
                    <a:pt x="0" y="102"/>
                  </a:moveTo>
                  <a:cubicBezTo>
                    <a:pt x="135" y="56"/>
                    <a:pt x="270" y="22"/>
                    <a:pt x="410" y="20"/>
                  </a:cubicBezTo>
                  <a:cubicBezTo>
                    <a:pt x="569" y="16"/>
                    <a:pt x="734" y="55"/>
                    <a:pt x="895" y="149"/>
                  </a:cubicBezTo>
                  <a:cubicBezTo>
                    <a:pt x="934" y="172"/>
                    <a:pt x="973" y="198"/>
                    <a:pt x="1012" y="227"/>
                  </a:cubicBezTo>
                  <a:cubicBezTo>
                    <a:pt x="1012" y="229"/>
                    <a:pt x="1012" y="231"/>
                    <a:pt x="1012" y="232"/>
                  </a:cubicBezTo>
                  <a:cubicBezTo>
                    <a:pt x="883" y="136"/>
                    <a:pt x="745" y="72"/>
                    <a:pt x="611" y="45"/>
                  </a:cubicBezTo>
                  <a:cubicBezTo>
                    <a:pt x="401" y="0"/>
                    <a:pt x="198" y="36"/>
                    <a:pt x="0" y="102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9"/>
            <p:cNvSpPr/>
            <p:nvPr/>
          </p:nvSpPr>
          <p:spPr bwMode="auto">
            <a:xfrm>
              <a:off x="2727325" y="2359025"/>
              <a:ext cx="0" cy="6350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0"/>
            <p:cNvSpPr/>
            <p:nvPr/>
          </p:nvSpPr>
          <p:spPr bwMode="auto">
            <a:xfrm>
              <a:off x="2727325" y="2344738"/>
              <a:ext cx="52388" cy="14288"/>
            </a:xfrm>
            <a:custGeom>
              <a:avLst/>
              <a:gdLst>
                <a:gd name="T0" fmla="*/ 0 w 7"/>
                <a:gd name="T1" fmla="*/ 2 h 2"/>
                <a:gd name="T2" fmla="*/ 7 w 7"/>
                <a:gd name="T3" fmla="*/ 0 h 2"/>
                <a:gd name="T4" fmla="*/ 0 w 7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">
                  <a:moveTo>
                    <a:pt x="0" y="2"/>
                  </a:moveTo>
                  <a:cubicBezTo>
                    <a:pt x="3" y="1"/>
                    <a:pt x="5" y="1"/>
                    <a:pt x="7" y="0"/>
                  </a:cubicBezTo>
                  <a:cubicBezTo>
                    <a:pt x="5" y="1"/>
                    <a:pt x="3" y="1"/>
                    <a:pt x="0" y="2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1"/>
            <p:cNvSpPr/>
            <p:nvPr/>
          </p:nvSpPr>
          <p:spPr bwMode="auto">
            <a:xfrm>
              <a:off x="2779713" y="2249488"/>
              <a:ext cx="271463" cy="95250"/>
            </a:xfrm>
            <a:custGeom>
              <a:avLst/>
              <a:gdLst>
                <a:gd name="T0" fmla="*/ 0 w 36"/>
                <a:gd name="T1" fmla="*/ 15 h 15"/>
                <a:gd name="T2" fmla="*/ 36 w 36"/>
                <a:gd name="T3" fmla="*/ 0 h 15"/>
                <a:gd name="T4" fmla="*/ 0 w 36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5">
                  <a:moveTo>
                    <a:pt x="0" y="15"/>
                  </a:moveTo>
                  <a:cubicBezTo>
                    <a:pt x="12" y="10"/>
                    <a:pt x="24" y="5"/>
                    <a:pt x="36" y="0"/>
                  </a:cubicBezTo>
                  <a:cubicBezTo>
                    <a:pt x="24" y="5"/>
                    <a:pt x="12" y="10"/>
                    <a:pt x="0" y="15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2"/>
            <p:cNvSpPr/>
            <p:nvPr/>
          </p:nvSpPr>
          <p:spPr bwMode="auto">
            <a:xfrm>
              <a:off x="265113" y="2365375"/>
              <a:ext cx="2462213" cy="730250"/>
            </a:xfrm>
            <a:custGeom>
              <a:avLst/>
              <a:gdLst>
                <a:gd name="T0" fmla="*/ 326 w 326"/>
                <a:gd name="T1" fmla="*/ 0 h 114"/>
                <a:gd name="T2" fmla="*/ 15 w 326"/>
                <a:gd name="T3" fmla="*/ 114 h 114"/>
                <a:gd name="T4" fmla="*/ 0 w 326"/>
                <a:gd name="T5" fmla="*/ 114 h 114"/>
                <a:gd name="T6" fmla="*/ 326 w 326"/>
                <a:gd name="T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6" h="114">
                  <a:moveTo>
                    <a:pt x="326" y="0"/>
                  </a:moveTo>
                  <a:cubicBezTo>
                    <a:pt x="225" y="40"/>
                    <a:pt x="122" y="80"/>
                    <a:pt x="15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113" y="80"/>
                    <a:pt x="221" y="41"/>
                    <a:pt x="326" y="0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3"/>
            <p:cNvSpPr/>
            <p:nvPr/>
          </p:nvSpPr>
          <p:spPr bwMode="auto">
            <a:xfrm>
              <a:off x="-7938" y="2211388"/>
              <a:ext cx="3211513" cy="884238"/>
            </a:xfrm>
            <a:custGeom>
              <a:avLst/>
              <a:gdLst>
                <a:gd name="T0" fmla="*/ 131 w 425"/>
                <a:gd name="T1" fmla="*/ 100 h 138"/>
                <a:gd name="T2" fmla="*/ 425 w 425"/>
                <a:gd name="T3" fmla="*/ 0 h 138"/>
                <a:gd name="T4" fmla="*/ 220 w 425"/>
                <a:gd name="T5" fmla="*/ 72 h 138"/>
                <a:gd name="T6" fmla="*/ 5 w 425"/>
                <a:gd name="T7" fmla="*/ 138 h 138"/>
                <a:gd name="T8" fmla="*/ 0 w 425"/>
                <a:gd name="T9" fmla="*/ 138 h 138"/>
                <a:gd name="T10" fmla="*/ 131 w 425"/>
                <a:gd name="T11" fmla="*/ 10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5" h="138">
                  <a:moveTo>
                    <a:pt x="131" y="100"/>
                  </a:moveTo>
                  <a:cubicBezTo>
                    <a:pt x="232" y="69"/>
                    <a:pt x="329" y="34"/>
                    <a:pt x="425" y="0"/>
                  </a:cubicBezTo>
                  <a:cubicBezTo>
                    <a:pt x="358" y="24"/>
                    <a:pt x="290" y="49"/>
                    <a:pt x="220" y="72"/>
                  </a:cubicBezTo>
                  <a:cubicBezTo>
                    <a:pt x="150" y="96"/>
                    <a:pt x="78" y="118"/>
                    <a:pt x="5" y="13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44" y="126"/>
                    <a:pt x="88" y="114"/>
                    <a:pt x="131" y="100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4"/>
            <p:cNvSpPr/>
            <p:nvPr/>
          </p:nvSpPr>
          <p:spPr bwMode="auto">
            <a:xfrm>
              <a:off x="3203575" y="1344613"/>
              <a:ext cx="8982075" cy="1681163"/>
            </a:xfrm>
            <a:custGeom>
              <a:avLst/>
              <a:gdLst>
                <a:gd name="T0" fmla="*/ 242 w 1189"/>
                <a:gd name="T1" fmla="*/ 59 h 262"/>
                <a:gd name="T2" fmla="*/ 0 w 1189"/>
                <a:gd name="T3" fmla="*/ 135 h 262"/>
                <a:gd name="T4" fmla="*/ 471 w 1189"/>
                <a:gd name="T5" fmla="*/ 19 h 262"/>
                <a:gd name="T6" fmla="*/ 966 w 1189"/>
                <a:gd name="T7" fmla="*/ 118 h 262"/>
                <a:gd name="T8" fmla="*/ 1189 w 1189"/>
                <a:gd name="T9" fmla="*/ 252 h 262"/>
                <a:gd name="T10" fmla="*/ 1189 w 1189"/>
                <a:gd name="T11" fmla="*/ 262 h 262"/>
                <a:gd name="T12" fmla="*/ 791 w 1189"/>
                <a:gd name="T13" fmla="*/ 59 h 262"/>
                <a:gd name="T14" fmla="*/ 242 w 1189"/>
                <a:gd name="T15" fmla="*/ 5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9" h="262">
                  <a:moveTo>
                    <a:pt x="242" y="59"/>
                  </a:moveTo>
                  <a:cubicBezTo>
                    <a:pt x="161" y="80"/>
                    <a:pt x="81" y="107"/>
                    <a:pt x="0" y="135"/>
                  </a:cubicBezTo>
                  <a:cubicBezTo>
                    <a:pt x="156" y="79"/>
                    <a:pt x="310" y="28"/>
                    <a:pt x="471" y="19"/>
                  </a:cubicBezTo>
                  <a:cubicBezTo>
                    <a:pt x="632" y="8"/>
                    <a:pt x="801" y="40"/>
                    <a:pt x="966" y="118"/>
                  </a:cubicBezTo>
                  <a:cubicBezTo>
                    <a:pt x="1042" y="154"/>
                    <a:pt x="1118" y="200"/>
                    <a:pt x="1189" y="252"/>
                  </a:cubicBezTo>
                  <a:cubicBezTo>
                    <a:pt x="1189" y="255"/>
                    <a:pt x="1189" y="259"/>
                    <a:pt x="1189" y="262"/>
                  </a:cubicBezTo>
                  <a:cubicBezTo>
                    <a:pt x="1066" y="173"/>
                    <a:pt x="929" y="100"/>
                    <a:pt x="791" y="59"/>
                  </a:cubicBezTo>
                  <a:cubicBezTo>
                    <a:pt x="600" y="0"/>
                    <a:pt x="417" y="12"/>
                    <a:pt x="242" y="59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5"/>
            <p:cNvSpPr/>
            <p:nvPr/>
          </p:nvSpPr>
          <p:spPr bwMode="auto">
            <a:xfrm>
              <a:off x="196850" y="2198688"/>
              <a:ext cx="3006725" cy="896938"/>
            </a:xfrm>
            <a:custGeom>
              <a:avLst/>
              <a:gdLst>
                <a:gd name="T0" fmla="*/ 398 w 398"/>
                <a:gd name="T1" fmla="*/ 0 h 140"/>
                <a:gd name="T2" fmla="*/ 10 w 398"/>
                <a:gd name="T3" fmla="*/ 140 h 140"/>
                <a:gd name="T4" fmla="*/ 0 w 398"/>
                <a:gd name="T5" fmla="*/ 140 h 140"/>
                <a:gd name="T6" fmla="*/ 398 w 398"/>
                <a:gd name="T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8" h="140">
                  <a:moveTo>
                    <a:pt x="398" y="0"/>
                  </a:moveTo>
                  <a:cubicBezTo>
                    <a:pt x="273" y="49"/>
                    <a:pt x="145" y="99"/>
                    <a:pt x="10" y="14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38" y="99"/>
                    <a:pt x="270" y="49"/>
                    <a:pt x="398" y="0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16"/>
            <p:cNvSpPr/>
            <p:nvPr/>
          </p:nvSpPr>
          <p:spPr bwMode="auto">
            <a:xfrm>
              <a:off x="90488" y="2108200"/>
              <a:ext cx="3430588" cy="987425"/>
            </a:xfrm>
            <a:custGeom>
              <a:avLst/>
              <a:gdLst>
                <a:gd name="T0" fmla="*/ 454 w 454"/>
                <a:gd name="T1" fmla="*/ 0 h 154"/>
                <a:gd name="T2" fmla="*/ 245 w 454"/>
                <a:gd name="T3" fmla="*/ 76 h 154"/>
                <a:gd name="T4" fmla="*/ 8 w 454"/>
                <a:gd name="T5" fmla="*/ 154 h 154"/>
                <a:gd name="T6" fmla="*/ 0 w 454"/>
                <a:gd name="T7" fmla="*/ 154 h 154"/>
                <a:gd name="T8" fmla="*/ 454 w 454"/>
                <a:gd name="T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" h="154">
                  <a:moveTo>
                    <a:pt x="454" y="0"/>
                  </a:moveTo>
                  <a:cubicBezTo>
                    <a:pt x="385" y="25"/>
                    <a:pt x="316" y="51"/>
                    <a:pt x="245" y="76"/>
                  </a:cubicBezTo>
                  <a:cubicBezTo>
                    <a:pt x="168" y="105"/>
                    <a:pt x="89" y="131"/>
                    <a:pt x="8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158" y="109"/>
                    <a:pt x="307" y="51"/>
                    <a:pt x="454" y="0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7"/>
            <p:cNvSpPr/>
            <p:nvPr/>
          </p:nvSpPr>
          <p:spPr bwMode="auto">
            <a:xfrm>
              <a:off x="3521075" y="1312863"/>
              <a:ext cx="8664575" cy="1628775"/>
            </a:xfrm>
            <a:custGeom>
              <a:avLst/>
              <a:gdLst>
                <a:gd name="T0" fmla="*/ 292 w 1147"/>
                <a:gd name="T1" fmla="*/ 41 h 254"/>
                <a:gd name="T2" fmla="*/ 0 w 1147"/>
                <a:gd name="T3" fmla="*/ 124 h 254"/>
                <a:gd name="T4" fmla="*/ 254 w 1147"/>
                <a:gd name="T5" fmla="*/ 46 h 254"/>
                <a:gd name="T6" fmla="*/ 733 w 1147"/>
                <a:gd name="T7" fmla="*/ 45 h 254"/>
                <a:gd name="T8" fmla="*/ 1147 w 1147"/>
                <a:gd name="T9" fmla="*/ 247 h 254"/>
                <a:gd name="T10" fmla="*/ 1147 w 1147"/>
                <a:gd name="T11" fmla="*/ 254 h 254"/>
                <a:gd name="T12" fmla="*/ 888 w 1147"/>
                <a:gd name="T13" fmla="*/ 105 h 254"/>
                <a:gd name="T14" fmla="*/ 292 w 1147"/>
                <a:gd name="T15" fmla="*/ 4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7" h="254">
                  <a:moveTo>
                    <a:pt x="292" y="41"/>
                  </a:moveTo>
                  <a:cubicBezTo>
                    <a:pt x="194" y="60"/>
                    <a:pt x="97" y="91"/>
                    <a:pt x="0" y="124"/>
                  </a:cubicBezTo>
                  <a:cubicBezTo>
                    <a:pt x="84" y="94"/>
                    <a:pt x="168" y="65"/>
                    <a:pt x="254" y="46"/>
                  </a:cubicBezTo>
                  <a:cubicBezTo>
                    <a:pt x="408" y="10"/>
                    <a:pt x="569" y="3"/>
                    <a:pt x="733" y="45"/>
                  </a:cubicBezTo>
                  <a:cubicBezTo>
                    <a:pt x="873" y="78"/>
                    <a:pt x="1017" y="151"/>
                    <a:pt x="1147" y="247"/>
                  </a:cubicBezTo>
                  <a:cubicBezTo>
                    <a:pt x="1147" y="249"/>
                    <a:pt x="1147" y="252"/>
                    <a:pt x="1147" y="254"/>
                  </a:cubicBezTo>
                  <a:cubicBezTo>
                    <a:pt x="1064" y="194"/>
                    <a:pt x="977" y="143"/>
                    <a:pt x="888" y="105"/>
                  </a:cubicBezTo>
                  <a:cubicBezTo>
                    <a:pt x="687" y="18"/>
                    <a:pt x="482" y="0"/>
                    <a:pt x="292" y="41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0" grpId="0"/>
      <p:bldP spid="32" grpId="0"/>
      <p:bldP spid="46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5"/>
          <p:cNvSpPr txBox="1"/>
          <p:nvPr/>
        </p:nvSpPr>
        <p:spPr>
          <a:xfrm>
            <a:off x="302735" y="1661533"/>
            <a:ext cx="856540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注：</a:t>
            </a:r>
          </a:p>
        </p:txBody>
      </p:sp>
      <p:sp>
        <p:nvSpPr>
          <p:cNvPr id="4" name="文本框 5"/>
          <p:cNvSpPr txBox="1"/>
          <p:nvPr/>
        </p:nvSpPr>
        <p:spPr>
          <a:xfrm>
            <a:off x="1137406" y="1668819"/>
            <a:ext cx="1192979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若令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840312" y="1151144"/>
          <a:ext cx="4395787" cy="157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7548800" imgH="17068800" progId="Equation.DSMT4">
                  <p:embed/>
                </p:oleObj>
              </mc:Choice>
              <mc:Fallback>
                <p:oleObj name="Equation" r:id="rId2" imgW="47548800" imgH="17068800" progId="Equation.DSMT4">
                  <p:embed/>
                  <p:pic>
                    <p:nvPicPr>
                      <p:cNvPr id="0" name="图片 461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0312" y="1151144"/>
                        <a:ext cx="4395787" cy="1573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6263622" y="1688805"/>
            <a:ext cx="1094265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则有</a:t>
            </a: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1837547" y="3306465"/>
          <a:ext cx="3071813" cy="157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3223200" imgH="17068800" progId="Equation.DSMT4">
                  <p:embed/>
                </p:oleObj>
              </mc:Choice>
              <mc:Fallback>
                <p:oleObj name="Equation" r:id="rId4" imgW="33223200" imgH="17068800" progId="Equation.DSMT4">
                  <p:embed/>
                  <p:pic>
                    <p:nvPicPr>
                      <p:cNvPr id="0" name="图片 461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7547" y="3306465"/>
                        <a:ext cx="3071813" cy="1573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5"/>
          <p:cNvSpPr txBox="1"/>
          <p:nvPr/>
        </p:nvSpPr>
        <p:spPr>
          <a:xfrm>
            <a:off x="1036349" y="5053650"/>
            <a:ext cx="8107651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即矩阵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P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的列向量与对角矩阵中特征值的位置要相互对应</a:t>
            </a:r>
          </a:p>
        </p:txBody>
      </p:sp>
      <p:sp>
        <p:nvSpPr>
          <p:cNvPr id="10" name="椭圆 9"/>
          <p:cNvSpPr/>
          <p:nvPr/>
        </p:nvSpPr>
        <p:spPr>
          <a:xfrm>
            <a:off x="3230173" y="3370914"/>
            <a:ext cx="456401" cy="3937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上箭头 10"/>
          <p:cNvSpPr/>
          <p:nvPr/>
        </p:nvSpPr>
        <p:spPr>
          <a:xfrm>
            <a:off x="3344073" y="3155936"/>
            <a:ext cx="228201" cy="189578"/>
          </a:xfrm>
          <a:prstGeom prst="upArrow">
            <a:avLst/>
          </a:prstGeom>
          <a:solidFill>
            <a:srgbClr val="F7757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3267474" y="2688289"/>
          <a:ext cx="366713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962400" imgH="5486400" progId="Equation.DSMT4">
                  <p:embed/>
                </p:oleObj>
              </mc:Choice>
              <mc:Fallback>
                <p:oleObj name="Equation" r:id="rId6" imgW="3962400" imgH="5486400" progId="Equation.DSMT4">
                  <p:embed/>
                  <p:pic>
                    <p:nvPicPr>
                      <p:cNvPr id="0" name="图片 461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7474" y="2688289"/>
                        <a:ext cx="366713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椭圆 12"/>
          <p:cNvSpPr/>
          <p:nvPr/>
        </p:nvSpPr>
        <p:spPr>
          <a:xfrm>
            <a:off x="3813973" y="3869382"/>
            <a:ext cx="456401" cy="3937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上箭头 13"/>
          <p:cNvSpPr/>
          <p:nvPr/>
        </p:nvSpPr>
        <p:spPr>
          <a:xfrm>
            <a:off x="3902474" y="3168162"/>
            <a:ext cx="228201" cy="189578"/>
          </a:xfrm>
          <a:prstGeom prst="upArrow">
            <a:avLst/>
          </a:prstGeom>
          <a:solidFill>
            <a:srgbClr val="F7757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上箭头 14"/>
          <p:cNvSpPr/>
          <p:nvPr/>
        </p:nvSpPr>
        <p:spPr>
          <a:xfrm>
            <a:off x="4398173" y="3174986"/>
            <a:ext cx="228201" cy="189578"/>
          </a:xfrm>
          <a:prstGeom prst="upArrow">
            <a:avLst/>
          </a:prstGeom>
          <a:solidFill>
            <a:srgbClr val="F7757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271772" y="4385965"/>
            <a:ext cx="456401" cy="3937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3859612" y="2686702"/>
          <a:ext cx="338137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657600" imgH="5486400" progId="Equation.DSMT4">
                  <p:embed/>
                </p:oleObj>
              </mc:Choice>
              <mc:Fallback>
                <p:oleObj name="Equation" r:id="rId8" imgW="3657600" imgH="5486400" progId="Equation.DSMT4">
                  <p:embed/>
                  <p:pic>
                    <p:nvPicPr>
                      <p:cNvPr id="0" name="图片 461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9612" y="2686702"/>
                        <a:ext cx="338137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4334274" y="2691464"/>
          <a:ext cx="393700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267200" imgH="5486400" progId="Equation.DSMT4">
                  <p:embed/>
                </p:oleObj>
              </mc:Choice>
              <mc:Fallback>
                <p:oleObj name="Equation" r:id="rId10" imgW="4267200" imgH="5486400" progId="Equation.DSMT4">
                  <p:embed/>
                  <p:pic>
                    <p:nvPicPr>
                      <p:cNvPr id="0" name="图片 461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4274" y="2691464"/>
                        <a:ext cx="393700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Freeform 17"/>
          <p:cNvSpPr/>
          <p:nvPr/>
        </p:nvSpPr>
        <p:spPr bwMode="auto">
          <a:xfrm flipH="1" flipV="1">
            <a:off x="-8572" y="187960"/>
            <a:ext cx="9054941" cy="640080"/>
          </a:xfrm>
          <a:custGeom>
            <a:avLst/>
            <a:gdLst>
              <a:gd name="T0" fmla="*/ 292 w 1147"/>
              <a:gd name="T1" fmla="*/ 41 h 254"/>
              <a:gd name="T2" fmla="*/ 0 w 1147"/>
              <a:gd name="T3" fmla="*/ 124 h 254"/>
              <a:gd name="T4" fmla="*/ 254 w 1147"/>
              <a:gd name="T5" fmla="*/ 46 h 254"/>
              <a:gd name="T6" fmla="*/ 733 w 1147"/>
              <a:gd name="T7" fmla="*/ 45 h 254"/>
              <a:gd name="T8" fmla="*/ 1147 w 1147"/>
              <a:gd name="T9" fmla="*/ 247 h 254"/>
              <a:gd name="T10" fmla="*/ 1147 w 1147"/>
              <a:gd name="T11" fmla="*/ 254 h 254"/>
              <a:gd name="T12" fmla="*/ 888 w 1147"/>
              <a:gd name="T13" fmla="*/ 105 h 254"/>
              <a:gd name="T14" fmla="*/ 292 w 1147"/>
              <a:gd name="T15" fmla="*/ 41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47" h="254">
                <a:moveTo>
                  <a:pt x="292" y="41"/>
                </a:moveTo>
                <a:cubicBezTo>
                  <a:pt x="194" y="60"/>
                  <a:pt x="97" y="91"/>
                  <a:pt x="0" y="124"/>
                </a:cubicBezTo>
                <a:cubicBezTo>
                  <a:pt x="84" y="94"/>
                  <a:pt x="168" y="65"/>
                  <a:pt x="254" y="46"/>
                </a:cubicBezTo>
                <a:cubicBezTo>
                  <a:pt x="408" y="10"/>
                  <a:pt x="569" y="3"/>
                  <a:pt x="733" y="45"/>
                </a:cubicBezTo>
                <a:cubicBezTo>
                  <a:pt x="873" y="78"/>
                  <a:pt x="1017" y="151"/>
                  <a:pt x="1147" y="247"/>
                </a:cubicBezTo>
                <a:cubicBezTo>
                  <a:pt x="1147" y="249"/>
                  <a:pt x="1147" y="252"/>
                  <a:pt x="1147" y="254"/>
                </a:cubicBezTo>
                <a:cubicBezTo>
                  <a:pt x="1064" y="194"/>
                  <a:pt x="977" y="143"/>
                  <a:pt x="888" y="105"/>
                </a:cubicBezTo>
                <a:cubicBezTo>
                  <a:pt x="687" y="18"/>
                  <a:pt x="482" y="0"/>
                  <a:pt x="292" y="41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58000">
                <a:schemeClr val="accent1"/>
              </a:gs>
              <a:gs pos="100000">
                <a:schemeClr val="tx2"/>
              </a:gs>
            </a:gsLst>
            <a:lin ang="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Freeform 5"/>
          <p:cNvSpPr/>
          <p:nvPr/>
        </p:nvSpPr>
        <p:spPr bwMode="auto">
          <a:xfrm flipH="1" flipV="1">
            <a:off x="197644" y="-11430"/>
            <a:ext cx="8796814" cy="658495"/>
          </a:xfrm>
          <a:custGeom>
            <a:avLst/>
            <a:gdLst>
              <a:gd name="T0" fmla="*/ 80 w 1029"/>
              <a:gd name="T1" fmla="*/ 110 h 255"/>
              <a:gd name="T2" fmla="*/ 0 w 1029"/>
              <a:gd name="T3" fmla="*/ 138 h 255"/>
              <a:gd name="T4" fmla="*/ 172 w 1029"/>
              <a:gd name="T5" fmla="*/ 81 h 255"/>
              <a:gd name="T6" fmla="*/ 1029 w 1029"/>
              <a:gd name="T7" fmla="*/ 234 h 255"/>
              <a:gd name="T8" fmla="*/ 1029 w 1029"/>
              <a:gd name="T9" fmla="*/ 255 h 255"/>
              <a:gd name="T10" fmla="*/ 1028 w 1029"/>
              <a:gd name="T11" fmla="*/ 255 h 255"/>
              <a:gd name="T12" fmla="*/ 80 w 1029"/>
              <a:gd name="T13" fmla="*/ 110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9" h="255">
                <a:moveTo>
                  <a:pt x="80" y="110"/>
                </a:moveTo>
                <a:cubicBezTo>
                  <a:pt x="53" y="119"/>
                  <a:pt x="26" y="128"/>
                  <a:pt x="0" y="138"/>
                </a:cubicBezTo>
                <a:cubicBezTo>
                  <a:pt x="57" y="116"/>
                  <a:pt x="114" y="96"/>
                  <a:pt x="172" y="81"/>
                </a:cubicBezTo>
                <a:cubicBezTo>
                  <a:pt x="444" y="0"/>
                  <a:pt x="744" y="14"/>
                  <a:pt x="1029" y="234"/>
                </a:cubicBezTo>
                <a:cubicBezTo>
                  <a:pt x="1029" y="241"/>
                  <a:pt x="1029" y="248"/>
                  <a:pt x="1029" y="255"/>
                </a:cubicBezTo>
                <a:cubicBezTo>
                  <a:pt x="1028" y="255"/>
                  <a:pt x="1028" y="255"/>
                  <a:pt x="1028" y="255"/>
                </a:cubicBezTo>
                <a:cubicBezTo>
                  <a:pt x="716" y="17"/>
                  <a:pt x="380" y="7"/>
                  <a:pt x="80" y="110"/>
                </a:cubicBezTo>
                <a:close/>
              </a:path>
            </a:pathLst>
          </a:custGeom>
          <a:gradFill>
            <a:gsLst>
              <a:gs pos="100000">
                <a:srgbClr val="13589A">
                  <a:alpha val="100000"/>
                  <a:lumMod val="97000"/>
                </a:srgbClr>
              </a:gs>
              <a:gs pos="100000">
                <a:srgbClr val="154C84">
                  <a:alpha val="100000"/>
                </a:srgbClr>
              </a:gs>
              <a:gs pos="3000">
                <a:schemeClr val="tx2">
                  <a:alpha val="21000"/>
                </a:schemeClr>
              </a:gs>
            </a:gsLst>
            <a:lin ang="108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 flipH="1">
            <a:off x="6429852" y="-11430"/>
            <a:ext cx="2717006" cy="720090"/>
            <a:chOff x="2480600" y="4407823"/>
            <a:chExt cx="8358786" cy="1849336"/>
          </a:xfrm>
        </p:grpSpPr>
        <p:sp>
          <p:nvSpPr>
            <p:cNvPr id="36" name="Freeform 5"/>
            <p:cNvSpPr/>
            <p:nvPr/>
          </p:nvSpPr>
          <p:spPr bwMode="auto">
            <a:xfrm>
              <a:off x="2480600" y="4407823"/>
              <a:ext cx="8358786" cy="1849336"/>
            </a:xfrm>
            <a:custGeom>
              <a:avLst/>
              <a:gdLst>
                <a:gd name="T0" fmla="*/ 403 w 1148"/>
                <a:gd name="T1" fmla="*/ 226 h 251"/>
                <a:gd name="T2" fmla="*/ 1040 w 1148"/>
                <a:gd name="T3" fmla="*/ 69 h 251"/>
                <a:gd name="T4" fmla="*/ 1148 w 1148"/>
                <a:gd name="T5" fmla="*/ 0 h 251"/>
                <a:gd name="T6" fmla="*/ 1146 w 1148"/>
                <a:gd name="T7" fmla="*/ 0 h 251"/>
                <a:gd name="T8" fmla="*/ 481 w 1148"/>
                <a:gd name="T9" fmla="*/ 210 h 251"/>
                <a:gd name="T10" fmla="*/ 42 w 1148"/>
                <a:gd name="T11" fmla="*/ 0 h 251"/>
                <a:gd name="T12" fmla="*/ 0 w 1148"/>
                <a:gd name="T13" fmla="*/ 0 h 251"/>
                <a:gd name="T14" fmla="*/ 403 w 1148"/>
                <a:gd name="T15" fmla="*/ 22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8" h="251">
                  <a:moveTo>
                    <a:pt x="403" y="226"/>
                  </a:moveTo>
                  <a:cubicBezTo>
                    <a:pt x="632" y="251"/>
                    <a:pt x="867" y="171"/>
                    <a:pt x="1040" y="69"/>
                  </a:cubicBezTo>
                  <a:cubicBezTo>
                    <a:pt x="1078" y="47"/>
                    <a:pt x="1114" y="24"/>
                    <a:pt x="1148" y="0"/>
                  </a:cubicBezTo>
                  <a:cubicBezTo>
                    <a:pt x="1146" y="0"/>
                    <a:pt x="1146" y="0"/>
                    <a:pt x="1146" y="0"/>
                  </a:cubicBezTo>
                  <a:cubicBezTo>
                    <a:pt x="976" y="120"/>
                    <a:pt x="731" y="223"/>
                    <a:pt x="481" y="210"/>
                  </a:cubicBezTo>
                  <a:cubicBezTo>
                    <a:pt x="308" y="203"/>
                    <a:pt x="132" y="137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8" y="138"/>
                    <a:pt x="239" y="210"/>
                    <a:pt x="403" y="226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6"/>
            <p:cNvSpPr/>
            <p:nvPr/>
          </p:nvSpPr>
          <p:spPr bwMode="auto">
            <a:xfrm>
              <a:off x="2837394" y="4407823"/>
              <a:ext cx="7966585" cy="1745839"/>
            </a:xfrm>
            <a:custGeom>
              <a:avLst/>
              <a:gdLst>
                <a:gd name="T0" fmla="*/ 318 w 1094"/>
                <a:gd name="T1" fmla="*/ 183 h 237"/>
                <a:gd name="T2" fmla="*/ 12 w 1094"/>
                <a:gd name="T3" fmla="*/ 0 h 237"/>
                <a:gd name="T4" fmla="*/ 0 w 1094"/>
                <a:gd name="T5" fmla="*/ 0 h 237"/>
                <a:gd name="T6" fmla="*/ 625 w 1094"/>
                <a:gd name="T7" fmla="*/ 195 h 237"/>
                <a:gd name="T8" fmla="*/ 1094 w 1094"/>
                <a:gd name="T9" fmla="*/ 0 h 237"/>
                <a:gd name="T10" fmla="*/ 1093 w 1094"/>
                <a:gd name="T11" fmla="*/ 0 h 237"/>
                <a:gd name="T12" fmla="*/ 788 w 1094"/>
                <a:gd name="T13" fmla="*/ 148 h 237"/>
                <a:gd name="T14" fmla="*/ 318 w 1094"/>
                <a:gd name="T15" fmla="*/ 183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4" h="237">
                  <a:moveTo>
                    <a:pt x="318" y="183"/>
                  </a:moveTo>
                  <a:cubicBezTo>
                    <a:pt x="195" y="160"/>
                    <a:pt x="81" y="98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5" y="188"/>
                    <a:pt x="396" y="237"/>
                    <a:pt x="625" y="195"/>
                  </a:cubicBezTo>
                  <a:cubicBezTo>
                    <a:pt x="804" y="164"/>
                    <a:pt x="963" y="88"/>
                    <a:pt x="1094" y="0"/>
                  </a:cubicBezTo>
                  <a:cubicBezTo>
                    <a:pt x="1093" y="0"/>
                    <a:pt x="1093" y="0"/>
                    <a:pt x="1093" y="0"/>
                  </a:cubicBezTo>
                  <a:cubicBezTo>
                    <a:pt x="1003" y="59"/>
                    <a:pt x="902" y="111"/>
                    <a:pt x="788" y="148"/>
                  </a:cubicBezTo>
                  <a:cubicBezTo>
                    <a:pt x="641" y="197"/>
                    <a:pt x="473" y="217"/>
                    <a:pt x="318" y="183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7"/>
            <p:cNvSpPr/>
            <p:nvPr/>
          </p:nvSpPr>
          <p:spPr bwMode="auto">
            <a:xfrm>
              <a:off x="3785213" y="4407823"/>
              <a:ext cx="6879861" cy="1511608"/>
            </a:xfrm>
            <a:custGeom>
              <a:avLst/>
              <a:gdLst>
                <a:gd name="T0" fmla="*/ 668 w 945"/>
                <a:gd name="T1" fmla="*/ 122 h 205"/>
                <a:gd name="T2" fmla="*/ 945 w 945"/>
                <a:gd name="T3" fmla="*/ 0 h 205"/>
                <a:gd name="T4" fmla="*/ 943 w 945"/>
                <a:gd name="T5" fmla="*/ 0 h 205"/>
                <a:gd name="T6" fmla="*/ 207 w 945"/>
                <a:gd name="T7" fmla="*/ 116 h 205"/>
                <a:gd name="T8" fmla="*/ 20 w 945"/>
                <a:gd name="T9" fmla="*/ 0 h 205"/>
                <a:gd name="T10" fmla="*/ 0 w 945"/>
                <a:gd name="T11" fmla="*/ 0 h 205"/>
                <a:gd name="T12" fmla="*/ 668 w 945"/>
                <a:gd name="T13" fmla="*/ 122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5" h="205">
                  <a:moveTo>
                    <a:pt x="668" y="122"/>
                  </a:moveTo>
                  <a:cubicBezTo>
                    <a:pt x="771" y="92"/>
                    <a:pt x="863" y="50"/>
                    <a:pt x="945" y="0"/>
                  </a:cubicBezTo>
                  <a:cubicBezTo>
                    <a:pt x="943" y="0"/>
                    <a:pt x="943" y="0"/>
                    <a:pt x="943" y="0"/>
                  </a:cubicBezTo>
                  <a:cubicBezTo>
                    <a:pt x="746" y="121"/>
                    <a:pt x="458" y="205"/>
                    <a:pt x="207" y="116"/>
                  </a:cubicBezTo>
                  <a:cubicBezTo>
                    <a:pt x="135" y="91"/>
                    <a:pt x="70" y="52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9" y="167"/>
                    <a:pt x="443" y="189"/>
                    <a:pt x="668" y="122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8"/>
            <p:cNvSpPr/>
            <p:nvPr/>
          </p:nvSpPr>
          <p:spPr bwMode="auto">
            <a:xfrm>
              <a:off x="3610902" y="4407823"/>
              <a:ext cx="7092303" cy="1598764"/>
            </a:xfrm>
            <a:custGeom>
              <a:avLst/>
              <a:gdLst>
                <a:gd name="T0" fmla="*/ 246 w 974"/>
                <a:gd name="T1" fmla="*/ 142 h 217"/>
                <a:gd name="T2" fmla="*/ 928 w 974"/>
                <a:gd name="T3" fmla="*/ 27 h 217"/>
                <a:gd name="T4" fmla="*/ 974 w 974"/>
                <a:gd name="T5" fmla="*/ 0 h 217"/>
                <a:gd name="T6" fmla="*/ 969 w 974"/>
                <a:gd name="T7" fmla="*/ 0 h 217"/>
                <a:gd name="T8" fmla="*/ 879 w 974"/>
                <a:gd name="T9" fmla="*/ 50 h 217"/>
                <a:gd name="T10" fmla="*/ 56 w 974"/>
                <a:gd name="T11" fmla="*/ 34 h 217"/>
                <a:gd name="T12" fmla="*/ 18 w 974"/>
                <a:gd name="T13" fmla="*/ 0 h 217"/>
                <a:gd name="T14" fmla="*/ 0 w 974"/>
                <a:gd name="T15" fmla="*/ 0 h 217"/>
                <a:gd name="T16" fmla="*/ 246 w 974"/>
                <a:gd name="T17" fmla="*/ 142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4" h="217">
                  <a:moveTo>
                    <a:pt x="246" y="142"/>
                  </a:moveTo>
                  <a:cubicBezTo>
                    <a:pt x="479" y="206"/>
                    <a:pt x="740" y="135"/>
                    <a:pt x="928" y="27"/>
                  </a:cubicBezTo>
                  <a:cubicBezTo>
                    <a:pt x="943" y="18"/>
                    <a:pt x="959" y="9"/>
                    <a:pt x="974" y="0"/>
                  </a:cubicBezTo>
                  <a:cubicBezTo>
                    <a:pt x="969" y="0"/>
                    <a:pt x="969" y="0"/>
                    <a:pt x="969" y="0"/>
                  </a:cubicBezTo>
                  <a:cubicBezTo>
                    <a:pt x="940" y="17"/>
                    <a:pt x="910" y="34"/>
                    <a:pt x="879" y="50"/>
                  </a:cubicBezTo>
                  <a:cubicBezTo>
                    <a:pt x="643" y="178"/>
                    <a:pt x="276" y="217"/>
                    <a:pt x="56" y="34"/>
                  </a:cubicBezTo>
                  <a:cubicBezTo>
                    <a:pt x="43" y="23"/>
                    <a:pt x="30" y="12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3" y="70"/>
                    <a:pt x="150" y="119"/>
                    <a:pt x="246" y="142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8" grpId="0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47C9CA3-9D03-434F-B880-925B393EF55C}"/>
              </a:ext>
            </a:extLst>
          </p:cNvPr>
          <p:cNvSpPr txBox="1"/>
          <p:nvPr/>
        </p:nvSpPr>
        <p:spPr>
          <a:xfrm>
            <a:off x="343215" y="968792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一般方阵相似对角化的步骤：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464130F-0B51-244F-884B-BEF62CFB27F4}"/>
              </a:ext>
            </a:extLst>
          </p:cNvPr>
          <p:cNvSpPr txBox="1"/>
          <p:nvPr/>
        </p:nvSpPr>
        <p:spPr>
          <a:xfrm>
            <a:off x="329609" y="1556430"/>
            <a:ext cx="3581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(1) 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求出 </a:t>
            </a:r>
            <a:r>
              <a:rPr lang="en-US" altLang="zh-CN" sz="2400" b="1" i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b="1" i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的所有特征值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FE6F4CA-5B60-D34A-B64C-79EC40F795B7}"/>
              </a:ext>
            </a:extLst>
          </p:cNvPr>
          <p:cNvSpPr txBox="1"/>
          <p:nvPr/>
        </p:nvSpPr>
        <p:spPr>
          <a:xfrm>
            <a:off x="881255" y="209287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B7288D6-65FB-6F4B-AE04-5AF84493B75F}"/>
              </a:ext>
            </a:extLst>
          </p:cNvPr>
          <p:cNvSpPr txBox="1"/>
          <p:nvPr/>
        </p:nvSpPr>
        <p:spPr>
          <a:xfrm>
            <a:off x="3019171" y="2127967"/>
            <a:ext cx="3983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互异，则 </a:t>
            </a:r>
            <a:r>
              <a:rPr lang="en-US" altLang="zh-CN" sz="2400" b="1" i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b="1" i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与对角阵相似；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0390C02-73C9-C040-85A5-6A39F10EFD40}"/>
              </a:ext>
            </a:extLst>
          </p:cNvPr>
          <p:cNvGrpSpPr/>
          <p:nvPr/>
        </p:nvGrpSpPr>
        <p:grpSpPr>
          <a:xfrm>
            <a:off x="1397448" y="2024255"/>
            <a:ext cx="1658938" cy="598899"/>
            <a:chOff x="3275566" y="4255031"/>
            <a:chExt cx="1658938" cy="598899"/>
          </a:xfrm>
        </p:grpSpPr>
        <p:graphicFrame>
          <p:nvGraphicFramePr>
            <p:cNvPr id="10" name="对象 9">
              <a:extLst>
                <a:ext uri="{FF2B5EF4-FFF2-40B4-BE49-F238E27FC236}">
                  <a16:creationId xmlns:a16="http://schemas.microsoft.com/office/drawing/2014/main" id="{7F53EE25-C82D-3745-9CFF-CCB187CEDBD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76286079"/>
                </p:ext>
              </p:extLst>
            </p:nvPr>
          </p:nvGraphicFramePr>
          <p:xfrm>
            <a:off x="3275566" y="4347517"/>
            <a:ext cx="1658938" cy="506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7983200" imgH="5486400" progId="Equation.DSMT4">
                    <p:embed/>
                  </p:oleObj>
                </mc:Choice>
                <mc:Fallback>
                  <p:oleObj name="Equation" r:id="rId2" imgW="17983200" imgH="5486400" progId="Equation.DSMT4">
                    <p:embed/>
                    <p:pic>
                      <p:nvPicPr>
                        <p:cNvPr id="45" name="对象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75566" y="4347517"/>
                          <a:ext cx="1658938" cy="5064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5BE0B62-175E-DD43-850B-A9DECF4E3510}"/>
                </a:ext>
              </a:extLst>
            </p:cNvPr>
            <p:cNvSpPr txBox="1"/>
            <p:nvPr/>
          </p:nvSpPr>
          <p:spPr>
            <a:xfrm>
              <a:off x="4026455" y="4255031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/>
                <a:t>…</a:t>
              </a:r>
              <a:endParaRPr kumimoji="1" lang="zh-CN" altLang="en-US" sz="2400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8F9083D-B95E-E045-AD1A-C6BE534748B7}"/>
              </a:ext>
            </a:extLst>
          </p:cNvPr>
          <p:cNvGrpSpPr/>
          <p:nvPr/>
        </p:nvGrpSpPr>
        <p:grpSpPr>
          <a:xfrm>
            <a:off x="3898142" y="1471199"/>
            <a:ext cx="1773237" cy="590769"/>
            <a:chOff x="4005761" y="1503847"/>
            <a:chExt cx="1773237" cy="590769"/>
          </a:xfrm>
        </p:grpSpPr>
        <p:graphicFrame>
          <p:nvGraphicFramePr>
            <p:cNvPr id="6" name="对象 5">
              <a:extLst>
                <a:ext uri="{FF2B5EF4-FFF2-40B4-BE49-F238E27FC236}">
                  <a16:creationId xmlns:a16="http://schemas.microsoft.com/office/drawing/2014/main" id="{552DA93D-A4DD-AF49-BE2D-282DEF14F4B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80139271"/>
                </p:ext>
              </p:extLst>
            </p:nvPr>
          </p:nvGraphicFramePr>
          <p:xfrm>
            <a:off x="4005761" y="1586616"/>
            <a:ext cx="1773237" cy="508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9202400" imgH="5486400" progId="Equation.DSMT4">
                    <p:embed/>
                  </p:oleObj>
                </mc:Choice>
                <mc:Fallback>
                  <p:oleObj name="Equation" r:id="rId4" imgW="19202400" imgH="5486400" progId="Equation.DSMT4">
                    <p:embed/>
                    <p:pic>
                      <p:nvPicPr>
                        <p:cNvPr id="51" name="对象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05761" y="1586616"/>
                          <a:ext cx="1773237" cy="508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9E3EEB3-0FB6-F84C-A25B-AA6D80983911}"/>
                </a:ext>
              </a:extLst>
            </p:cNvPr>
            <p:cNvSpPr txBox="1"/>
            <p:nvPr/>
          </p:nvSpPr>
          <p:spPr>
            <a:xfrm>
              <a:off x="4800636" y="1503847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/>
                <a:t>…</a:t>
              </a:r>
              <a:endParaRPr kumimoji="1" lang="zh-CN" altLang="en-US" sz="2400" dirty="0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100BE322-5482-D846-A481-CF63977F4B6B}"/>
              </a:ext>
            </a:extLst>
          </p:cNvPr>
          <p:cNvSpPr txBox="1"/>
          <p:nvPr/>
        </p:nvSpPr>
        <p:spPr>
          <a:xfrm>
            <a:off x="884987" y="270766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BAC6457-37C4-FD46-B8E8-801F19B942B8}"/>
              </a:ext>
            </a:extLst>
          </p:cNvPr>
          <p:cNvGrpSpPr/>
          <p:nvPr/>
        </p:nvGrpSpPr>
        <p:grpSpPr>
          <a:xfrm>
            <a:off x="1377430" y="2592884"/>
            <a:ext cx="1658938" cy="598899"/>
            <a:chOff x="3275566" y="4255031"/>
            <a:chExt cx="1658938" cy="598899"/>
          </a:xfrm>
        </p:grpSpPr>
        <p:graphicFrame>
          <p:nvGraphicFramePr>
            <p:cNvPr id="17" name="对象 16">
              <a:extLst>
                <a:ext uri="{FF2B5EF4-FFF2-40B4-BE49-F238E27FC236}">
                  <a16:creationId xmlns:a16="http://schemas.microsoft.com/office/drawing/2014/main" id="{FCF66BCF-445B-E74F-BD55-89F31FCFB5A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67741863"/>
                </p:ext>
              </p:extLst>
            </p:nvPr>
          </p:nvGraphicFramePr>
          <p:xfrm>
            <a:off x="3275566" y="4347517"/>
            <a:ext cx="1658938" cy="506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7983200" imgH="5486400" progId="Equation.DSMT4">
                    <p:embed/>
                  </p:oleObj>
                </mc:Choice>
                <mc:Fallback>
                  <p:oleObj name="Equation" r:id="rId2" imgW="17983200" imgH="5486400" progId="Equation.DSMT4">
                    <p:embed/>
                    <p:pic>
                      <p:nvPicPr>
                        <p:cNvPr id="10" name="对象 9">
                          <a:extLst>
                            <a:ext uri="{FF2B5EF4-FFF2-40B4-BE49-F238E27FC236}">
                              <a16:creationId xmlns:a16="http://schemas.microsoft.com/office/drawing/2014/main" id="{7F53EE25-C82D-3745-9CFF-CCB187CEDBD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75566" y="4347517"/>
                          <a:ext cx="1658938" cy="5064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A2E81C8-385A-DD4C-8D96-0FDE5A31422F}"/>
                </a:ext>
              </a:extLst>
            </p:cNvPr>
            <p:cNvSpPr txBox="1"/>
            <p:nvPr/>
          </p:nvSpPr>
          <p:spPr>
            <a:xfrm>
              <a:off x="4026455" y="4255031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/>
                <a:t>…</a:t>
              </a:r>
              <a:endParaRPr kumimoji="1" lang="zh-CN" altLang="en-US" sz="2400" dirty="0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C3A97180-507E-0E49-8A59-CF192E512C46}"/>
              </a:ext>
            </a:extLst>
          </p:cNvPr>
          <p:cNvSpPr txBox="1"/>
          <p:nvPr/>
        </p:nvSpPr>
        <p:spPr>
          <a:xfrm>
            <a:off x="3036368" y="267414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中互异的为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88CE856-8549-5F45-B7A2-78F5E0740E6A}"/>
              </a:ext>
            </a:extLst>
          </p:cNvPr>
          <p:cNvSpPr txBox="1"/>
          <p:nvPr/>
        </p:nvSpPr>
        <p:spPr>
          <a:xfrm>
            <a:off x="3721395" y="291844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1F0259C-36E3-924E-B424-E6EB749D0902}"/>
              </a:ext>
            </a:extLst>
          </p:cNvPr>
          <p:cNvGrpSpPr/>
          <p:nvPr/>
        </p:nvGrpSpPr>
        <p:grpSpPr>
          <a:xfrm>
            <a:off x="4659567" y="2592149"/>
            <a:ext cx="1773237" cy="614935"/>
            <a:chOff x="5052972" y="2645503"/>
            <a:chExt cx="1773237" cy="614935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FB8FC47C-D700-714C-B81C-C3726D6EB400}"/>
                </a:ext>
              </a:extLst>
            </p:cNvPr>
            <p:cNvGrpSpPr/>
            <p:nvPr/>
          </p:nvGrpSpPr>
          <p:grpSpPr>
            <a:xfrm>
              <a:off x="5052972" y="2645503"/>
              <a:ext cx="1773237" cy="590769"/>
              <a:chOff x="4005761" y="1503847"/>
              <a:chExt cx="1773237" cy="590769"/>
            </a:xfrm>
          </p:grpSpPr>
          <p:graphicFrame>
            <p:nvGraphicFramePr>
              <p:cNvPr id="22" name="对象 21">
                <a:extLst>
                  <a:ext uri="{FF2B5EF4-FFF2-40B4-BE49-F238E27FC236}">
                    <a16:creationId xmlns:a16="http://schemas.microsoft.com/office/drawing/2014/main" id="{0D282944-40FF-4F41-9DC5-E36B8C8A43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41483652"/>
                  </p:ext>
                </p:extLst>
              </p:nvPr>
            </p:nvGraphicFramePr>
            <p:xfrm>
              <a:off x="4005761" y="1586616"/>
              <a:ext cx="1773237" cy="508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4" imgW="19202400" imgH="5486400" progId="Equation.DSMT4">
                      <p:embed/>
                    </p:oleObj>
                  </mc:Choice>
                  <mc:Fallback>
                    <p:oleObj name="Equation" r:id="rId4" imgW="19202400" imgH="5486400" progId="Equation.DSMT4">
                      <p:embed/>
                      <p:pic>
                        <p:nvPicPr>
                          <p:cNvPr id="6" name="对象 5">
                            <a:extLst>
                              <a:ext uri="{FF2B5EF4-FFF2-40B4-BE49-F238E27FC236}">
                                <a16:creationId xmlns:a16="http://schemas.microsoft.com/office/drawing/2014/main" id="{552DA93D-A4DD-AF49-BE2D-282DEF14F4B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05761" y="1586616"/>
                            <a:ext cx="1773237" cy="5080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10CA58E-EBEF-8845-B1CC-6DC965BCFAC8}"/>
                  </a:ext>
                </a:extLst>
              </p:cNvPr>
              <p:cNvSpPr txBox="1"/>
              <p:nvPr/>
            </p:nvSpPr>
            <p:spPr>
              <a:xfrm>
                <a:off x="4800636" y="1503847"/>
                <a:ext cx="4924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400" dirty="0"/>
                  <a:t>…</a:t>
                </a:r>
                <a:endParaRPr kumimoji="1" lang="zh-CN" altLang="en-US" sz="2400" dirty="0"/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B510F89-B76F-744B-A0B1-F60E15252683}"/>
                </a:ext>
              </a:extLst>
            </p:cNvPr>
            <p:cNvSpPr txBox="1"/>
            <p:nvPr/>
          </p:nvSpPr>
          <p:spPr>
            <a:xfrm>
              <a:off x="6455012" y="2921884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endParaRPr kumimoji="1" lang="zh-CN" alt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F4F9CA4-6A57-A147-9E80-90C96D084C36}"/>
                  </a:ext>
                </a:extLst>
              </p:cNvPr>
              <p:cNvSpPr txBox="1"/>
              <p:nvPr/>
            </p:nvSpPr>
            <p:spPr>
              <a:xfrm>
                <a:off x="6377836" y="2698085"/>
                <a:ext cx="22540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每个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重数为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𝒓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endPara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F4F9CA4-6A57-A147-9E80-90C96D084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7836" y="2698085"/>
                <a:ext cx="2254015" cy="461665"/>
              </a:xfrm>
              <a:prstGeom prst="rect">
                <a:avLst/>
              </a:prstGeom>
              <a:blipFill>
                <a:blip r:embed="rId7"/>
                <a:stretch>
                  <a:fillRect l="-3911" t="-7895" b="-26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54CF797-36DA-6A42-90B2-FF3F3BD8550E}"/>
                  </a:ext>
                </a:extLst>
              </p:cNvPr>
              <p:cNvSpPr txBox="1"/>
              <p:nvPr/>
            </p:nvSpPr>
            <p:spPr>
              <a:xfrm>
                <a:off x="861237" y="3258586"/>
                <a:ext cx="84475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𝒓</m:t>
                    </m:r>
                    <m:d>
                      <m:dPr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𝑨</m:t>
                        </m:r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𝑰</m:t>
                        </m:r>
                      </m:e>
                    </m:d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𝒏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sSub>
                      <m:sSub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𝒓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:r>
                  <a:rPr lang="en-US" altLang="zh-CN" sz="2400" b="1" i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2400" b="1" i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一定与对角阵相似；否则不相似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  <a:endPara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54CF797-36DA-6A42-90B2-FF3F3BD85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237" y="3258586"/>
                <a:ext cx="8447569" cy="461665"/>
              </a:xfrm>
              <a:prstGeom prst="rect">
                <a:avLst/>
              </a:prstGeom>
              <a:blipFill>
                <a:blip r:embed="rId8"/>
                <a:stretch>
                  <a:fillRect l="-1051" t="-10811" b="-270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>
            <a:extLst>
              <a:ext uri="{FF2B5EF4-FFF2-40B4-BE49-F238E27FC236}">
                <a16:creationId xmlns:a16="http://schemas.microsoft.com/office/drawing/2014/main" id="{A4710479-CF81-8A40-9978-E455CB002359}"/>
              </a:ext>
            </a:extLst>
          </p:cNvPr>
          <p:cNvSpPr txBox="1"/>
          <p:nvPr/>
        </p:nvSpPr>
        <p:spPr>
          <a:xfrm>
            <a:off x="329609" y="3895831"/>
            <a:ext cx="8566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(2) 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 </a:t>
            </a:r>
            <a:r>
              <a:rPr lang="en-US" altLang="zh-CN" sz="2400" b="1" i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b="1" i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与对角阵相似时，求出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i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 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个线性无关的特征向量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6C37694E-34FD-6240-94EE-B117DB1DE2D2}"/>
                  </a:ext>
                </a:extLst>
              </p:cNvPr>
              <p:cNvSpPr txBox="1"/>
              <p:nvPr/>
            </p:nvSpPr>
            <p:spPr>
              <a:xfrm>
                <a:off x="819094" y="4424205"/>
                <a:ext cx="61580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，并令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𝑷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=(</m:t>
                    </m:r>
                    <m:sSub>
                      <m:sSub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，则有</a:t>
                </a: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6C37694E-34FD-6240-94EE-B117DB1DE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094" y="4424205"/>
                <a:ext cx="6158096" cy="461665"/>
              </a:xfrm>
              <a:prstGeom prst="rect">
                <a:avLst/>
              </a:prstGeom>
              <a:blipFill>
                <a:blip r:embed="rId9"/>
                <a:stretch>
                  <a:fillRect l="-617" t="-10811" b="-270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组合 32">
            <a:extLst>
              <a:ext uri="{FF2B5EF4-FFF2-40B4-BE49-F238E27FC236}">
                <a16:creationId xmlns:a16="http://schemas.microsoft.com/office/drawing/2014/main" id="{F9077003-D491-E64D-87CF-6CEED002FD9A}"/>
              </a:ext>
            </a:extLst>
          </p:cNvPr>
          <p:cNvGrpSpPr/>
          <p:nvPr/>
        </p:nvGrpSpPr>
        <p:grpSpPr>
          <a:xfrm>
            <a:off x="2773991" y="4952579"/>
            <a:ext cx="3771152" cy="1668966"/>
            <a:chOff x="2482046" y="3652900"/>
            <a:chExt cx="4387850" cy="2087562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4" name="对象 33">
                  <a:extLst>
                    <a:ext uri="{FF2B5EF4-FFF2-40B4-BE49-F238E27FC236}">
                      <a16:creationId xmlns:a16="http://schemas.microsoft.com/office/drawing/2014/main" id="{38AD3F70-FE8A-1A4E-B553-E2FE6A393F5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69525397"/>
                    </p:ext>
                  </p:extLst>
                </p:nvPr>
              </p:nvGraphicFramePr>
              <p:xfrm>
                <a:off x="2482046" y="3652900"/>
                <a:ext cx="4387850" cy="208756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0" imgW="47548800" imgH="22555200" progId="Equation.DSMT4">
                        <p:embed/>
                      </p:oleObj>
                    </mc:Choice>
                    <mc:Fallback>
                      <p:oleObj name="Equation" r:id="rId10" imgW="47548800" imgH="22555200" progId="Equation.DSMT4">
                        <p:embed/>
                        <p:pic>
                          <p:nvPicPr>
                            <p:cNvPr id="39" name="对象 3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482046" y="3652900"/>
                              <a:ext cx="4387850" cy="208756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34" name="对象 33">
                  <a:extLst>
                    <a:ext uri="{FF2B5EF4-FFF2-40B4-BE49-F238E27FC236}">
                      <a16:creationId xmlns:a16="http://schemas.microsoft.com/office/drawing/2014/main" id="{38AD3F70-FE8A-1A4E-B553-E2FE6A393F5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69525397"/>
                    </p:ext>
                  </p:extLst>
                </p:nvPr>
              </p:nvGraphicFramePr>
              <p:xfrm>
                <a:off x="2482046" y="3652900"/>
                <a:ext cx="4387850" cy="208756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76894" name="Equation" r:id="rId12" imgW="47548800" imgH="22555200" progId="Equation.DSMT4">
                        <p:embed/>
                      </p:oleObj>
                    </mc:Choice>
                    <mc:Fallback>
                      <p:oleObj name="Equation" r:id="rId12" imgW="47548800" imgH="22555200" progId="Equation.DSMT4">
                        <p:embed/>
                        <p:pic>
                          <p:nvPicPr>
                            <p:cNvPr id="39" name="对象 3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3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482046" y="3652900"/>
                              <a:ext cx="4387850" cy="208756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EB2EB5E8-ACC3-ED4B-8D5D-A6453E46D902}"/>
                    </a:ext>
                  </a:extLst>
                </p:cNvPr>
                <p:cNvSpPr txBox="1"/>
                <p:nvPr/>
              </p:nvSpPr>
              <p:spPr>
                <a:xfrm>
                  <a:off x="5727017" y="4696681"/>
                  <a:ext cx="32060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CN" altLang="en-US" sz="2800" i="1" smtClean="0">
                            <a:latin typeface="Cambria Math" panose="02040503050406030204" pitchFamily="18" charset="0"/>
                          </a:rPr>
                          <m:t>⋱</m:t>
                        </m:r>
                      </m:oMath>
                    </m:oMathPara>
                  </a14:m>
                  <a:endParaRPr kumimoji="1" lang="zh-CN" altLang="en-US" sz="2800" dirty="0"/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EB2EB5E8-ACC3-ED4B-8D5D-A6453E46D9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7017" y="4696681"/>
                  <a:ext cx="320601" cy="430887"/>
                </a:xfrm>
                <a:prstGeom prst="rect">
                  <a:avLst/>
                </a:prstGeom>
                <a:blipFill>
                  <a:blip r:embed="rId14"/>
                  <a:stretch>
                    <a:fillRect l="-21739" r="-21739" b="-296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9250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571499" y="833948"/>
            <a:ext cx="7928263" cy="457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accent1"/>
                </a:solidFill>
                <a:latin typeface="+mn-ea"/>
                <a:ea typeface="+mn-ea"/>
              </a:rPr>
              <a:t> </a:t>
            </a:r>
            <a:r>
              <a:rPr lang="zh-CN" altLang="en-US" sz="2400" b="1" dirty="0">
                <a:solidFill>
                  <a:schemeClr val="accent1"/>
                </a:solidFill>
                <a:latin typeface="+mn-ea"/>
                <a:ea typeface="+mn-ea"/>
              </a:rPr>
              <a:t>例</a:t>
            </a:r>
            <a:r>
              <a:rPr lang="en-US" altLang="zh-CN" sz="2400" b="1" dirty="0">
                <a:solidFill>
                  <a:schemeClr val="accent1"/>
                </a:solidFill>
                <a:latin typeface="+mn-ea"/>
                <a:ea typeface="+mn-ea"/>
              </a:rPr>
              <a:t>3</a:t>
            </a:r>
            <a:r>
              <a:rPr lang="zh-CN" altLang="en-US" sz="2400" b="1" dirty="0">
                <a:solidFill>
                  <a:schemeClr val="accent1"/>
                </a:solidFill>
                <a:latin typeface="+mn-ea"/>
                <a:ea typeface="+mn-ea"/>
              </a:rPr>
              <a:t>  </a:t>
            </a:r>
            <a:r>
              <a:rPr lang="zh-CN" altLang="en-US" sz="2400" b="1" dirty="0">
                <a:latin typeface="+mn-ea"/>
                <a:ea typeface="+mn-ea"/>
              </a:rPr>
              <a:t>设 </a:t>
            </a:r>
            <a:r>
              <a:rPr lang="en-US" altLang="zh-CN" sz="2400" b="1" i="1" dirty="0">
                <a:latin typeface="+mn-ea"/>
                <a:ea typeface="+mn-ea"/>
              </a:rPr>
              <a:t>A </a:t>
            </a:r>
            <a:r>
              <a:rPr lang="zh-CN" altLang="en-US" sz="2400" b="1" dirty="0">
                <a:latin typeface="+mn-ea"/>
                <a:ea typeface="+mn-ea"/>
              </a:rPr>
              <a:t>是 </a:t>
            </a:r>
            <a:r>
              <a:rPr lang="en-US" altLang="zh-CN" sz="2400" b="1" dirty="0">
                <a:latin typeface="+mn-ea"/>
                <a:ea typeface="+mn-ea"/>
              </a:rPr>
              <a:t>3 </a:t>
            </a:r>
            <a:r>
              <a:rPr lang="zh-CN" altLang="en-US" sz="2400" b="1" dirty="0">
                <a:latin typeface="+mn-ea"/>
                <a:ea typeface="+mn-ea"/>
              </a:rPr>
              <a:t>阶矩阵且 </a:t>
            </a:r>
            <a:r>
              <a:rPr lang="en-US" altLang="zh-CN" sz="2400" b="1" i="1" dirty="0">
                <a:latin typeface="+mn-ea"/>
                <a:ea typeface="+mn-ea"/>
              </a:rPr>
              <a:t>I + A , </a:t>
            </a:r>
            <a:r>
              <a:rPr lang="en-US" altLang="zh-CN" sz="2400" b="1" dirty="0">
                <a:latin typeface="+mn-ea"/>
                <a:ea typeface="+mn-ea"/>
              </a:rPr>
              <a:t>3</a:t>
            </a:r>
            <a:r>
              <a:rPr lang="en-US" altLang="zh-CN" sz="2400" b="1" i="1" dirty="0">
                <a:latin typeface="+mn-ea"/>
                <a:ea typeface="+mn-ea"/>
              </a:rPr>
              <a:t>I</a:t>
            </a:r>
            <a:r>
              <a:rPr lang="zh-CN" altLang="en-US" sz="2400" b="1" i="1" dirty="0">
                <a:latin typeface="+mn-ea"/>
                <a:ea typeface="+mn-ea"/>
              </a:rPr>
              <a:t>－</a:t>
            </a:r>
            <a:r>
              <a:rPr lang="en-US" altLang="zh-CN" sz="2400" b="1" i="1" dirty="0">
                <a:latin typeface="+mn-ea"/>
                <a:ea typeface="+mn-ea"/>
              </a:rPr>
              <a:t>A ,I</a:t>
            </a:r>
            <a:r>
              <a:rPr lang="zh-CN" altLang="en-US" sz="2400" b="1" i="1" dirty="0">
                <a:latin typeface="+mn-ea"/>
                <a:ea typeface="+mn-ea"/>
              </a:rPr>
              <a:t>－</a:t>
            </a:r>
            <a:r>
              <a:rPr lang="en-US" altLang="zh-CN" sz="2400" b="1" dirty="0">
                <a:latin typeface="+mn-ea"/>
                <a:ea typeface="+mn-ea"/>
              </a:rPr>
              <a:t>3</a:t>
            </a:r>
            <a:r>
              <a:rPr lang="en-US" altLang="zh-CN" sz="2400" b="1" i="1" dirty="0">
                <a:latin typeface="+mn-ea"/>
                <a:ea typeface="+mn-ea"/>
              </a:rPr>
              <a:t>A </a:t>
            </a:r>
            <a:r>
              <a:rPr lang="zh-CN" altLang="en-US" sz="2400" b="1" dirty="0">
                <a:latin typeface="+mn-ea"/>
                <a:ea typeface="+mn-ea"/>
              </a:rPr>
              <a:t>均不可逆 </a:t>
            </a:r>
            <a:r>
              <a:rPr lang="en-US" altLang="zh-CN" sz="2400" b="1" dirty="0">
                <a:latin typeface="+mn-ea"/>
                <a:ea typeface="+mn-ea"/>
              </a:rPr>
              <a:t>.</a:t>
            </a:r>
            <a:r>
              <a:rPr lang="zh-CN" altLang="en-US" sz="2400" b="1" dirty="0">
                <a:latin typeface="+mn-ea"/>
                <a:ea typeface="+mn-ea"/>
              </a:rPr>
              <a:t>证明 ：</a:t>
            </a:r>
            <a:r>
              <a:rPr lang="zh-CN" altLang="en-US" sz="2400" b="1" dirty="0">
                <a:solidFill>
                  <a:schemeClr val="bg1"/>
                </a:solidFill>
                <a:latin typeface="+mn-ea"/>
                <a:ea typeface="+mn-ea"/>
              </a:rPr>
              <a:t>   </a:t>
            </a:r>
          </a:p>
        </p:txBody>
      </p:sp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1708726" y="1098915"/>
          <a:ext cx="5297725" cy="54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8826400" imgH="6096000" progId="Equation.DSMT4">
                  <p:embed/>
                </p:oleObj>
              </mc:Choice>
              <mc:Fallback>
                <p:oleObj name="Equation" r:id="rId2" imgW="58826400" imgH="6096000" progId="Equation.DSMT4">
                  <p:embed/>
                  <p:pic>
                    <p:nvPicPr>
                      <p:cNvPr id="0" name="图片 604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8726" y="1098915"/>
                        <a:ext cx="5297725" cy="548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7"/>
          <p:cNvGraphicFramePr>
            <a:graphicFrameLocks noChangeAspect="1"/>
          </p:cNvGraphicFramePr>
          <p:nvPr/>
        </p:nvGraphicFramePr>
        <p:xfrm>
          <a:off x="1480127" y="1700069"/>
          <a:ext cx="4474956" cy="5028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4254400" imgH="6096000" progId="Equation.DSMT4">
                  <p:embed/>
                </p:oleObj>
              </mc:Choice>
              <mc:Fallback>
                <p:oleObj name="Equation" r:id="rId4" imgW="54254400" imgH="6096000" progId="Equation.DSMT4">
                  <p:embed/>
                  <p:pic>
                    <p:nvPicPr>
                      <p:cNvPr id="0" name="图片 604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0127" y="1700069"/>
                        <a:ext cx="4474956" cy="5028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7162164"/>
              </p:ext>
            </p:extLst>
          </p:nvPr>
        </p:nvGraphicFramePr>
        <p:xfrm>
          <a:off x="1480127" y="2350789"/>
          <a:ext cx="4529026" cy="579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2425600" imgH="6705600" progId="Equation.DSMT4">
                  <p:embed/>
                </p:oleObj>
              </mc:Choice>
              <mc:Fallback>
                <p:oleObj name="Equation" r:id="rId6" imgW="52425600" imgH="6705600" progId="Equation.DSMT4">
                  <p:embed/>
                  <p:pic>
                    <p:nvPicPr>
                      <p:cNvPr id="0" name="图片 604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0127" y="2350789"/>
                        <a:ext cx="4529026" cy="5792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9"/>
          <p:cNvGraphicFramePr>
            <a:graphicFrameLocks noChangeAspect="1"/>
          </p:cNvGraphicFramePr>
          <p:nvPr/>
        </p:nvGraphicFramePr>
        <p:xfrm>
          <a:off x="6153441" y="2366241"/>
          <a:ext cx="2990559" cy="460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5661600" imgH="5486400" progId="Equation.DSMT4">
                  <p:embed/>
                </p:oleObj>
              </mc:Choice>
              <mc:Fallback>
                <p:oleObj name="Equation" r:id="rId8" imgW="35661600" imgH="5486400" progId="Equation.DSMT4">
                  <p:embed/>
                  <p:pic>
                    <p:nvPicPr>
                      <p:cNvPr id="0" name="图片 604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3441" y="2366241"/>
                        <a:ext cx="2990559" cy="4600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0"/>
          <p:cNvGraphicFramePr>
            <a:graphicFrameLocks noChangeAspect="1"/>
          </p:cNvGraphicFramePr>
          <p:nvPr/>
        </p:nvGraphicFramePr>
        <p:xfrm>
          <a:off x="1578697" y="3013796"/>
          <a:ext cx="2679964" cy="602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7127200" imgH="6096000" progId="Equation.DSMT4">
                  <p:embed/>
                </p:oleObj>
              </mc:Choice>
              <mc:Fallback>
                <p:oleObj name="Equation" r:id="rId10" imgW="27127200" imgH="6096000" progId="Equation.DSMT4">
                  <p:embed/>
                  <p:pic>
                    <p:nvPicPr>
                      <p:cNvPr id="0" name="图片 604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8697" y="3013796"/>
                        <a:ext cx="2679964" cy="6022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1"/>
          <p:cNvGraphicFramePr>
            <a:graphicFrameLocks noChangeAspect="1"/>
          </p:cNvGraphicFramePr>
          <p:nvPr/>
        </p:nvGraphicFramePr>
        <p:xfrm>
          <a:off x="4257964" y="3087254"/>
          <a:ext cx="2786948" cy="4560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3528000" imgH="5486400" progId="Equation.DSMT4">
                  <p:embed/>
                </p:oleObj>
              </mc:Choice>
              <mc:Fallback>
                <p:oleObj name="Equation" r:id="rId12" imgW="33528000" imgH="5486400" progId="Equation.DSMT4">
                  <p:embed/>
                  <p:pic>
                    <p:nvPicPr>
                      <p:cNvPr id="0" name="图片 604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7964" y="3087254"/>
                        <a:ext cx="2786948" cy="4560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3"/>
          <p:cNvGraphicFramePr>
            <a:graphicFrameLocks noChangeAspect="1"/>
          </p:cNvGraphicFramePr>
          <p:nvPr/>
        </p:nvGraphicFramePr>
        <p:xfrm>
          <a:off x="1627331" y="3729180"/>
          <a:ext cx="4221125" cy="7285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60045600" imgH="10363200" progId="Equation.DSMT4">
                  <p:embed/>
                </p:oleObj>
              </mc:Choice>
              <mc:Fallback>
                <p:oleObj name="Equation" r:id="rId14" imgW="60045600" imgH="10363200" progId="Equation.DSMT4">
                  <p:embed/>
                  <p:pic>
                    <p:nvPicPr>
                      <p:cNvPr id="0" name="图片 604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7331" y="3729180"/>
                        <a:ext cx="4221125" cy="7285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4"/>
          <p:cNvGraphicFramePr>
            <a:graphicFrameLocks noChangeAspect="1"/>
          </p:cNvGraphicFramePr>
          <p:nvPr/>
        </p:nvGraphicFramePr>
        <p:xfrm>
          <a:off x="6077526" y="3744190"/>
          <a:ext cx="3026777" cy="744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38404800" imgH="9448800" progId="Equation.DSMT4">
                  <p:embed/>
                </p:oleObj>
              </mc:Choice>
              <mc:Fallback>
                <p:oleObj name="Equation" r:id="rId16" imgW="38404800" imgH="9448800" progId="Equation.DSMT4">
                  <p:embed/>
                  <p:pic>
                    <p:nvPicPr>
                      <p:cNvPr id="0" name="图片 604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7526" y="3744190"/>
                        <a:ext cx="3026777" cy="7446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6"/>
          <p:cNvGraphicFramePr>
            <a:graphicFrameLocks noChangeAspect="1"/>
          </p:cNvGraphicFramePr>
          <p:nvPr/>
        </p:nvGraphicFramePr>
        <p:xfrm>
          <a:off x="1839768" y="4596822"/>
          <a:ext cx="4664872" cy="4531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53340000" imgH="5181600" progId="Equation.DSMT4">
                  <p:embed/>
                </p:oleObj>
              </mc:Choice>
              <mc:Fallback>
                <p:oleObj name="Equation" r:id="rId18" imgW="53340000" imgH="5181600" progId="Equation.DSMT4">
                  <p:embed/>
                  <p:pic>
                    <p:nvPicPr>
                      <p:cNvPr id="0" name="图片 604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9768" y="4596822"/>
                        <a:ext cx="4664872" cy="4531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585369" y="1720638"/>
            <a:ext cx="5762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ea typeface="+mn-ea"/>
              </a:rPr>
              <a:t>解：</a:t>
            </a: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1110095" y="4716319"/>
          <a:ext cx="7534013" cy="2141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90220800" imgH="25603200" progId="Equation.DSMT4">
                  <p:embed/>
                </p:oleObj>
              </mc:Choice>
              <mc:Fallback>
                <p:oleObj name="Equation" r:id="rId20" imgW="90220800" imgH="25603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0095" y="4716319"/>
                        <a:ext cx="7534013" cy="21416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Freeform 17"/>
          <p:cNvSpPr/>
          <p:nvPr/>
        </p:nvSpPr>
        <p:spPr bwMode="auto">
          <a:xfrm flipH="1" flipV="1">
            <a:off x="-8572" y="187960"/>
            <a:ext cx="9054941" cy="640080"/>
          </a:xfrm>
          <a:custGeom>
            <a:avLst/>
            <a:gdLst>
              <a:gd name="T0" fmla="*/ 292 w 1147"/>
              <a:gd name="T1" fmla="*/ 41 h 254"/>
              <a:gd name="T2" fmla="*/ 0 w 1147"/>
              <a:gd name="T3" fmla="*/ 124 h 254"/>
              <a:gd name="T4" fmla="*/ 254 w 1147"/>
              <a:gd name="T5" fmla="*/ 46 h 254"/>
              <a:gd name="T6" fmla="*/ 733 w 1147"/>
              <a:gd name="T7" fmla="*/ 45 h 254"/>
              <a:gd name="T8" fmla="*/ 1147 w 1147"/>
              <a:gd name="T9" fmla="*/ 247 h 254"/>
              <a:gd name="T10" fmla="*/ 1147 w 1147"/>
              <a:gd name="T11" fmla="*/ 254 h 254"/>
              <a:gd name="T12" fmla="*/ 888 w 1147"/>
              <a:gd name="T13" fmla="*/ 105 h 254"/>
              <a:gd name="T14" fmla="*/ 292 w 1147"/>
              <a:gd name="T15" fmla="*/ 41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47" h="254">
                <a:moveTo>
                  <a:pt x="292" y="41"/>
                </a:moveTo>
                <a:cubicBezTo>
                  <a:pt x="194" y="60"/>
                  <a:pt x="97" y="91"/>
                  <a:pt x="0" y="124"/>
                </a:cubicBezTo>
                <a:cubicBezTo>
                  <a:pt x="84" y="94"/>
                  <a:pt x="168" y="65"/>
                  <a:pt x="254" y="46"/>
                </a:cubicBezTo>
                <a:cubicBezTo>
                  <a:pt x="408" y="10"/>
                  <a:pt x="569" y="3"/>
                  <a:pt x="733" y="45"/>
                </a:cubicBezTo>
                <a:cubicBezTo>
                  <a:pt x="873" y="78"/>
                  <a:pt x="1017" y="151"/>
                  <a:pt x="1147" y="247"/>
                </a:cubicBezTo>
                <a:cubicBezTo>
                  <a:pt x="1147" y="249"/>
                  <a:pt x="1147" y="252"/>
                  <a:pt x="1147" y="254"/>
                </a:cubicBezTo>
                <a:cubicBezTo>
                  <a:pt x="1064" y="194"/>
                  <a:pt x="977" y="143"/>
                  <a:pt x="888" y="105"/>
                </a:cubicBezTo>
                <a:cubicBezTo>
                  <a:pt x="687" y="18"/>
                  <a:pt x="482" y="0"/>
                  <a:pt x="292" y="41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58000">
                <a:schemeClr val="accent1"/>
              </a:gs>
              <a:gs pos="100000">
                <a:schemeClr val="tx2"/>
              </a:gs>
            </a:gsLst>
            <a:lin ang="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reeform 5"/>
          <p:cNvSpPr/>
          <p:nvPr/>
        </p:nvSpPr>
        <p:spPr bwMode="auto">
          <a:xfrm flipH="1" flipV="1">
            <a:off x="197644" y="-11430"/>
            <a:ext cx="8796814" cy="658495"/>
          </a:xfrm>
          <a:custGeom>
            <a:avLst/>
            <a:gdLst>
              <a:gd name="T0" fmla="*/ 80 w 1029"/>
              <a:gd name="T1" fmla="*/ 110 h 255"/>
              <a:gd name="T2" fmla="*/ 0 w 1029"/>
              <a:gd name="T3" fmla="*/ 138 h 255"/>
              <a:gd name="T4" fmla="*/ 172 w 1029"/>
              <a:gd name="T5" fmla="*/ 81 h 255"/>
              <a:gd name="T6" fmla="*/ 1029 w 1029"/>
              <a:gd name="T7" fmla="*/ 234 h 255"/>
              <a:gd name="T8" fmla="*/ 1029 w 1029"/>
              <a:gd name="T9" fmla="*/ 255 h 255"/>
              <a:gd name="T10" fmla="*/ 1028 w 1029"/>
              <a:gd name="T11" fmla="*/ 255 h 255"/>
              <a:gd name="T12" fmla="*/ 80 w 1029"/>
              <a:gd name="T13" fmla="*/ 110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9" h="255">
                <a:moveTo>
                  <a:pt x="80" y="110"/>
                </a:moveTo>
                <a:cubicBezTo>
                  <a:pt x="53" y="119"/>
                  <a:pt x="26" y="128"/>
                  <a:pt x="0" y="138"/>
                </a:cubicBezTo>
                <a:cubicBezTo>
                  <a:pt x="57" y="116"/>
                  <a:pt x="114" y="96"/>
                  <a:pt x="172" y="81"/>
                </a:cubicBezTo>
                <a:cubicBezTo>
                  <a:pt x="444" y="0"/>
                  <a:pt x="744" y="14"/>
                  <a:pt x="1029" y="234"/>
                </a:cubicBezTo>
                <a:cubicBezTo>
                  <a:pt x="1029" y="241"/>
                  <a:pt x="1029" y="248"/>
                  <a:pt x="1029" y="255"/>
                </a:cubicBezTo>
                <a:cubicBezTo>
                  <a:pt x="1028" y="255"/>
                  <a:pt x="1028" y="255"/>
                  <a:pt x="1028" y="255"/>
                </a:cubicBezTo>
                <a:cubicBezTo>
                  <a:pt x="716" y="17"/>
                  <a:pt x="380" y="7"/>
                  <a:pt x="80" y="110"/>
                </a:cubicBezTo>
                <a:close/>
              </a:path>
            </a:pathLst>
          </a:custGeom>
          <a:gradFill>
            <a:gsLst>
              <a:gs pos="100000">
                <a:srgbClr val="13589A">
                  <a:alpha val="100000"/>
                  <a:lumMod val="97000"/>
                </a:srgbClr>
              </a:gs>
              <a:gs pos="100000">
                <a:srgbClr val="154C84">
                  <a:alpha val="100000"/>
                </a:srgbClr>
              </a:gs>
              <a:gs pos="3000">
                <a:schemeClr val="tx2">
                  <a:alpha val="21000"/>
                </a:schemeClr>
              </a:gs>
            </a:gsLst>
            <a:lin ang="108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40005" y="44450"/>
            <a:ext cx="9092565" cy="823928"/>
            <a:chOff x="-7938" y="915988"/>
            <a:chExt cx="12193589" cy="2406923"/>
          </a:xfrm>
        </p:grpSpPr>
        <p:sp>
          <p:nvSpPr>
            <p:cNvPr id="18" name="Freeform 5"/>
            <p:cNvSpPr/>
            <p:nvPr/>
          </p:nvSpPr>
          <p:spPr bwMode="auto">
            <a:xfrm>
              <a:off x="4411663" y="915988"/>
              <a:ext cx="7773988" cy="1635125"/>
            </a:xfrm>
            <a:custGeom>
              <a:avLst/>
              <a:gdLst>
                <a:gd name="T0" fmla="*/ 80 w 1029"/>
                <a:gd name="T1" fmla="*/ 110 h 255"/>
                <a:gd name="T2" fmla="*/ 0 w 1029"/>
                <a:gd name="T3" fmla="*/ 138 h 255"/>
                <a:gd name="T4" fmla="*/ 172 w 1029"/>
                <a:gd name="T5" fmla="*/ 81 h 255"/>
                <a:gd name="T6" fmla="*/ 1029 w 1029"/>
                <a:gd name="T7" fmla="*/ 234 h 255"/>
                <a:gd name="T8" fmla="*/ 1029 w 1029"/>
                <a:gd name="T9" fmla="*/ 255 h 255"/>
                <a:gd name="T10" fmla="*/ 1028 w 1029"/>
                <a:gd name="T11" fmla="*/ 255 h 255"/>
                <a:gd name="T12" fmla="*/ 80 w 1029"/>
                <a:gd name="T13" fmla="*/ 11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9" h="255">
                  <a:moveTo>
                    <a:pt x="80" y="110"/>
                  </a:moveTo>
                  <a:cubicBezTo>
                    <a:pt x="53" y="119"/>
                    <a:pt x="26" y="128"/>
                    <a:pt x="0" y="138"/>
                  </a:cubicBezTo>
                  <a:cubicBezTo>
                    <a:pt x="57" y="116"/>
                    <a:pt x="114" y="96"/>
                    <a:pt x="172" y="81"/>
                  </a:cubicBezTo>
                  <a:cubicBezTo>
                    <a:pt x="444" y="0"/>
                    <a:pt x="744" y="14"/>
                    <a:pt x="1029" y="234"/>
                  </a:cubicBezTo>
                  <a:cubicBezTo>
                    <a:pt x="1029" y="241"/>
                    <a:pt x="1029" y="248"/>
                    <a:pt x="1029" y="255"/>
                  </a:cubicBezTo>
                  <a:cubicBezTo>
                    <a:pt x="1028" y="255"/>
                    <a:pt x="1028" y="255"/>
                    <a:pt x="1028" y="255"/>
                  </a:cubicBezTo>
                  <a:cubicBezTo>
                    <a:pt x="716" y="17"/>
                    <a:pt x="380" y="7"/>
                    <a:pt x="80" y="110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6"/>
            <p:cNvSpPr/>
            <p:nvPr/>
          </p:nvSpPr>
          <p:spPr bwMode="auto">
            <a:xfrm>
              <a:off x="520700" y="1800225"/>
              <a:ext cx="3890963" cy="1295400"/>
            </a:xfrm>
            <a:custGeom>
              <a:avLst/>
              <a:gdLst>
                <a:gd name="T0" fmla="*/ 515 w 515"/>
                <a:gd name="T1" fmla="*/ 0 h 202"/>
                <a:gd name="T2" fmla="*/ 9 w 515"/>
                <a:gd name="T3" fmla="*/ 202 h 202"/>
                <a:gd name="T4" fmla="*/ 0 w 515"/>
                <a:gd name="T5" fmla="*/ 202 h 202"/>
                <a:gd name="T6" fmla="*/ 515 w 515"/>
                <a:gd name="T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5" h="202">
                  <a:moveTo>
                    <a:pt x="515" y="0"/>
                  </a:moveTo>
                  <a:cubicBezTo>
                    <a:pt x="351" y="63"/>
                    <a:pt x="185" y="139"/>
                    <a:pt x="9" y="202"/>
                  </a:cubicBezTo>
                  <a:cubicBezTo>
                    <a:pt x="0" y="202"/>
                    <a:pt x="0" y="202"/>
                    <a:pt x="0" y="202"/>
                  </a:cubicBezTo>
                  <a:cubicBezTo>
                    <a:pt x="179" y="140"/>
                    <a:pt x="348" y="62"/>
                    <a:pt x="515" y="0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7"/>
            <p:cNvSpPr/>
            <p:nvPr/>
          </p:nvSpPr>
          <p:spPr bwMode="auto">
            <a:xfrm>
              <a:off x="2447925" y="1768475"/>
              <a:ext cx="2092325" cy="685800"/>
            </a:xfrm>
            <a:custGeom>
              <a:avLst/>
              <a:gdLst>
                <a:gd name="T0" fmla="*/ 0 w 277"/>
                <a:gd name="T1" fmla="*/ 107 h 107"/>
                <a:gd name="T2" fmla="*/ 277 w 277"/>
                <a:gd name="T3" fmla="*/ 0 h 107"/>
                <a:gd name="T4" fmla="*/ 0 w 277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7" h="107">
                  <a:moveTo>
                    <a:pt x="0" y="107"/>
                  </a:moveTo>
                  <a:cubicBezTo>
                    <a:pt x="93" y="68"/>
                    <a:pt x="185" y="31"/>
                    <a:pt x="277" y="0"/>
                  </a:cubicBezTo>
                  <a:cubicBezTo>
                    <a:pt x="185" y="32"/>
                    <a:pt x="93" y="69"/>
                    <a:pt x="0" y="107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8"/>
            <p:cNvSpPr/>
            <p:nvPr/>
          </p:nvSpPr>
          <p:spPr bwMode="auto">
            <a:xfrm>
              <a:off x="4540250" y="1114425"/>
              <a:ext cx="7645400" cy="2208486"/>
            </a:xfrm>
            <a:custGeom>
              <a:avLst/>
              <a:gdLst>
                <a:gd name="T0" fmla="*/ 0 w 1012"/>
                <a:gd name="T1" fmla="*/ 102 h 232"/>
                <a:gd name="T2" fmla="*/ 410 w 1012"/>
                <a:gd name="T3" fmla="*/ 20 h 232"/>
                <a:gd name="T4" fmla="*/ 895 w 1012"/>
                <a:gd name="T5" fmla="*/ 149 h 232"/>
                <a:gd name="T6" fmla="*/ 1012 w 1012"/>
                <a:gd name="T7" fmla="*/ 227 h 232"/>
                <a:gd name="T8" fmla="*/ 1012 w 1012"/>
                <a:gd name="T9" fmla="*/ 232 h 232"/>
                <a:gd name="T10" fmla="*/ 611 w 1012"/>
                <a:gd name="T11" fmla="*/ 45 h 232"/>
                <a:gd name="T12" fmla="*/ 0 w 1012"/>
                <a:gd name="T13" fmla="*/ 10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2" h="232">
                  <a:moveTo>
                    <a:pt x="0" y="102"/>
                  </a:moveTo>
                  <a:cubicBezTo>
                    <a:pt x="135" y="56"/>
                    <a:pt x="270" y="22"/>
                    <a:pt x="410" y="20"/>
                  </a:cubicBezTo>
                  <a:cubicBezTo>
                    <a:pt x="569" y="16"/>
                    <a:pt x="734" y="55"/>
                    <a:pt x="895" y="149"/>
                  </a:cubicBezTo>
                  <a:cubicBezTo>
                    <a:pt x="934" y="172"/>
                    <a:pt x="973" y="198"/>
                    <a:pt x="1012" y="227"/>
                  </a:cubicBezTo>
                  <a:cubicBezTo>
                    <a:pt x="1012" y="229"/>
                    <a:pt x="1012" y="231"/>
                    <a:pt x="1012" y="232"/>
                  </a:cubicBezTo>
                  <a:cubicBezTo>
                    <a:pt x="883" y="136"/>
                    <a:pt x="745" y="72"/>
                    <a:pt x="611" y="45"/>
                  </a:cubicBezTo>
                  <a:cubicBezTo>
                    <a:pt x="401" y="0"/>
                    <a:pt x="198" y="36"/>
                    <a:pt x="0" y="102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9"/>
            <p:cNvSpPr/>
            <p:nvPr/>
          </p:nvSpPr>
          <p:spPr bwMode="auto">
            <a:xfrm>
              <a:off x="2727325" y="2359025"/>
              <a:ext cx="0" cy="6350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0"/>
            <p:cNvSpPr/>
            <p:nvPr/>
          </p:nvSpPr>
          <p:spPr bwMode="auto">
            <a:xfrm>
              <a:off x="2727325" y="2344738"/>
              <a:ext cx="52388" cy="14288"/>
            </a:xfrm>
            <a:custGeom>
              <a:avLst/>
              <a:gdLst>
                <a:gd name="T0" fmla="*/ 0 w 7"/>
                <a:gd name="T1" fmla="*/ 2 h 2"/>
                <a:gd name="T2" fmla="*/ 7 w 7"/>
                <a:gd name="T3" fmla="*/ 0 h 2"/>
                <a:gd name="T4" fmla="*/ 0 w 7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">
                  <a:moveTo>
                    <a:pt x="0" y="2"/>
                  </a:moveTo>
                  <a:cubicBezTo>
                    <a:pt x="3" y="1"/>
                    <a:pt x="5" y="1"/>
                    <a:pt x="7" y="0"/>
                  </a:cubicBezTo>
                  <a:cubicBezTo>
                    <a:pt x="5" y="1"/>
                    <a:pt x="3" y="1"/>
                    <a:pt x="0" y="2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1"/>
            <p:cNvSpPr/>
            <p:nvPr/>
          </p:nvSpPr>
          <p:spPr bwMode="auto">
            <a:xfrm>
              <a:off x="2779713" y="2249488"/>
              <a:ext cx="271463" cy="95250"/>
            </a:xfrm>
            <a:custGeom>
              <a:avLst/>
              <a:gdLst>
                <a:gd name="T0" fmla="*/ 0 w 36"/>
                <a:gd name="T1" fmla="*/ 15 h 15"/>
                <a:gd name="T2" fmla="*/ 36 w 36"/>
                <a:gd name="T3" fmla="*/ 0 h 15"/>
                <a:gd name="T4" fmla="*/ 0 w 36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5">
                  <a:moveTo>
                    <a:pt x="0" y="15"/>
                  </a:moveTo>
                  <a:cubicBezTo>
                    <a:pt x="12" y="10"/>
                    <a:pt x="24" y="5"/>
                    <a:pt x="36" y="0"/>
                  </a:cubicBezTo>
                  <a:cubicBezTo>
                    <a:pt x="24" y="5"/>
                    <a:pt x="12" y="10"/>
                    <a:pt x="0" y="15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2"/>
            <p:cNvSpPr/>
            <p:nvPr/>
          </p:nvSpPr>
          <p:spPr bwMode="auto">
            <a:xfrm>
              <a:off x="265113" y="2365375"/>
              <a:ext cx="2462213" cy="730250"/>
            </a:xfrm>
            <a:custGeom>
              <a:avLst/>
              <a:gdLst>
                <a:gd name="T0" fmla="*/ 326 w 326"/>
                <a:gd name="T1" fmla="*/ 0 h 114"/>
                <a:gd name="T2" fmla="*/ 15 w 326"/>
                <a:gd name="T3" fmla="*/ 114 h 114"/>
                <a:gd name="T4" fmla="*/ 0 w 326"/>
                <a:gd name="T5" fmla="*/ 114 h 114"/>
                <a:gd name="T6" fmla="*/ 326 w 326"/>
                <a:gd name="T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6" h="114">
                  <a:moveTo>
                    <a:pt x="326" y="0"/>
                  </a:moveTo>
                  <a:cubicBezTo>
                    <a:pt x="225" y="40"/>
                    <a:pt x="122" y="80"/>
                    <a:pt x="15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113" y="80"/>
                    <a:pt x="221" y="41"/>
                    <a:pt x="326" y="0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3"/>
            <p:cNvSpPr/>
            <p:nvPr/>
          </p:nvSpPr>
          <p:spPr bwMode="auto">
            <a:xfrm>
              <a:off x="-7938" y="2211388"/>
              <a:ext cx="3211513" cy="884238"/>
            </a:xfrm>
            <a:custGeom>
              <a:avLst/>
              <a:gdLst>
                <a:gd name="T0" fmla="*/ 131 w 425"/>
                <a:gd name="T1" fmla="*/ 100 h 138"/>
                <a:gd name="T2" fmla="*/ 425 w 425"/>
                <a:gd name="T3" fmla="*/ 0 h 138"/>
                <a:gd name="T4" fmla="*/ 220 w 425"/>
                <a:gd name="T5" fmla="*/ 72 h 138"/>
                <a:gd name="T6" fmla="*/ 5 w 425"/>
                <a:gd name="T7" fmla="*/ 138 h 138"/>
                <a:gd name="T8" fmla="*/ 0 w 425"/>
                <a:gd name="T9" fmla="*/ 138 h 138"/>
                <a:gd name="T10" fmla="*/ 131 w 425"/>
                <a:gd name="T11" fmla="*/ 10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5" h="138">
                  <a:moveTo>
                    <a:pt x="131" y="100"/>
                  </a:moveTo>
                  <a:cubicBezTo>
                    <a:pt x="232" y="69"/>
                    <a:pt x="329" y="34"/>
                    <a:pt x="425" y="0"/>
                  </a:cubicBezTo>
                  <a:cubicBezTo>
                    <a:pt x="358" y="24"/>
                    <a:pt x="290" y="49"/>
                    <a:pt x="220" y="72"/>
                  </a:cubicBezTo>
                  <a:cubicBezTo>
                    <a:pt x="150" y="96"/>
                    <a:pt x="78" y="118"/>
                    <a:pt x="5" y="13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44" y="126"/>
                    <a:pt x="88" y="114"/>
                    <a:pt x="131" y="100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4"/>
            <p:cNvSpPr/>
            <p:nvPr/>
          </p:nvSpPr>
          <p:spPr bwMode="auto">
            <a:xfrm>
              <a:off x="3203575" y="1344613"/>
              <a:ext cx="8982075" cy="1681163"/>
            </a:xfrm>
            <a:custGeom>
              <a:avLst/>
              <a:gdLst>
                <a:gd name="T0" fmla="*/ 242 w 1189"/>
                <a:gd name="T1" fmla="*/ 59 h 262"/>
                <a:gd name="T2" fmla="*/ 0 w 1189"/>
                <a:gd name="T3" fmla="*/ 135 h 262"/>
                <a:gd name="T4" fmla="*/ 471 w 1189"/>
                <a:gd name="T5" fmla="*/ 19 h 262"/>
                <a:gd name="T6" fmla="*/ 966 w 1189"/>
                <a:gd name="T7" fmla="*/ 118 h 262"/>
                <a:gd name="T8" fmla="*/ 1189 w 1189"/>
                <a:gd name="T9" fmla="*/ 252 h 262"/>
                <a:gd name="T10" fmla="*/ 1189 w 1189"/>
                <a:gd name="T11" fmla="*/ 262 h 262"/>
                <a:gd name="T12" fmla="*/ 791 w 1189"/>
                <a:gd name="T13" fmla="*/ 59 h 262"/>
                <a:gd name="T14" fmla="*/ 242 w 1189"/>
                <a:gd name="T15" fmla="*/ 5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9" h="262">
                  <a:moveTo>
                    <a:pt x="242" y="59"/>
                  </a:moveTo>
                  <a:cubicBezTo>
                    <a:pt x="161" y="80"/>
                    <a:pt x="81" y="107"/>
                    <a:pt x="0" y="135"/>
                  </a:cubicBezTo>
                  <a:cubicBezTo>
                    <a:pt x="156" y="79"/>
                    <a:pt x="310" y="28"/>
                    <a:pt x="471" y="19"/>
                  </a:cubicBezTo>
                  <a:cubicBezTo>
                    <a:pt x="632" y="8"/>
                    <a:pt x="801" y="40"/>
                    <a:pt x="966" y="118"/>
                  </a:cubicBezTo>
                  <a:cubicBezTo>
                    <a:pt x="1042" y="154"/>
                    <a:pt x="1118" y="200"/>
                    <a:pt x="1189" y="252"/>
                  </a:cubicBezTo>
                  <a:cubicBezTo>
                    <a:pt x="1189" y="255"/>
                    <a:pt x="1189" y="259"/>
                    <a:pt x="1189" y="262"/>
                  </a:cubicBezTo>
                  <a:cubicBezTo>
                    <a:pt x="1066" y="173"/>
                    <a:pt x="929" y="100"/>
                    <a:pt x="791" y="59"/>
                  </a:cubicBezTo>
                  <a:cubicBezTo>
                    <a:pt x="600" y="0"/>
                    <a:pt x="417" y="12"/>
                    <a:pt x="242" y="59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5"/>
            <p:cNvSpPr/>
            <p:nvPr/>
          </p:nvSpPr>
          <p:spPr bwMode="auto">
            <a:xfrm>
              <a:off x="196850" y="2198688"/>
              <a:ext cx="3006725" cy="896938"/>
            </a:xfrm>
            <a:custGeom>
              <a:avLst/>
              <a:gdLst>
                <a:gd name="T0" fmla="*/ 398 w 398"/>
                <a:gd name="T1" fmla="*/ 0 h 140"/>
                <a:gd name="T2" fmla="*/ 10 w 398"/>
                <a:gd name="T3" fmla="*/ 140 h 140"/>
                <a:gd name="T4" fmla="*/ 0 w 398"/>
                <a:gd name="T5" fmla="*/ 140 h 140"/>
                <a:gd name="T6" fmla="*/ 398 w 398"/>
                <a:gd name="T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8" h="140">
                  <a:moveTo>
                    <a:pt x="398" y="0"/>
                  </a:moveTo>
                  <a:cubicBezTo>
                    <a:pt x="273" y="49"/>
                    <a:pt x="145" y="99"/>
                    <a:pt x="10" y="14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38" y="99"/>
                    <a:pt x="270" y="49"/>
                    <a:pt x="398" y="0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6"/>
            <p:cNvSpPr/>
            <p:nvPr/>
          </p:nvSpPr>
          <p:spPr bwMode="auto">
            <a:xfrm>
              <a:off x="90488" y="2108200"/>
              <a:ext cx="3430588" cy="987425"/>
            </a:xfrm>
            <a:custGeom>
              <a:avLst/>
              <a:gdLst>
                <a:gd name="T0" fmla="*/ 454 w 454"/>
                <a:gd name="T1" fmla="*/ 0 h 154"/>
                <a:gd name="T2" fmla="*/ 245 w 454"/>
                <a:gd name="T3" fmla="*/ 76 h 154"/>
                <a:gd name="T4" fmla="*/ 8 w 454"/>
                <a:gd name="T5" fmla="*/ 154 h 154"/>
                <a:gd name="T6" fmla="*/ 0 w 454"/>
                <a:gd name="T7" fmla="*/ 154 h 154"/>
                <a:gd name="T8" fmla="*/ 454 w 454"/>
                <a:gd name="T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" h="154">
                  <a:moveTo>
                    <a:pt x="454" y="0"/>
                  </a:moveTo>
                  <a:cubicBezTo>
                    <a:pt x="385" y="25"/>
                    <a:pt x="316" y="51"/>
                    <a:pt x="245" y="76"/>
                  </a:cubicBezTo>
                  <a:cubicBezTo>
                    <a:pt x="168" y="105"/>
                    <a:pt x="89" y="131"/>
                    <a:pt x="8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158" y="109"/>
                    <a:pt x="307" y="51"/>
                    <a:pt x="454" y="0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7"/>
            <p:cNvSpPr/>
            <p:nvPr/>
          </p:nvSpPr>
          <p:spPr bwMode="auto">
            <a:xfrm>
              <a:off x="3521075" y="1312863"/>
              <a:ext cx="8664575" cy="1628775"/>
            </a:xfrm>
            <a:custGeom>
              <a:avLst/>
              <a:gdLst>
                <a:gd name="T0" fmla="*/ 292 w 1147"/>
                <a:gd name="T1" fmla="*/ 41 h 254"/>
                <a:gd name="T2" fmla="*/ 0 w 1147"/>
                <a:gd name="T3" fmla="*/ 124 h 254"/>
                <a:gd name="T4" fmla="*/ 254 w 1147"/>
                <a:gd name="T5" fmla="*/ 46 h 254"/>
                <a:gd name="T6" fmla="*/ 733 w 1147"/>
                <a:gd name="T7" fmla="*/ 45 h 254"/>
                <a:gd name="T8" fmla="*/ 1147 w 1147"/>
                <a:gd name="T9" fmla="*/ 247 h 254"/>
                <a:gd name="T10" fmla="*/ 1147 w 1147"/>
                <a:gd name="T11" fmla="*/ 254 h 254"/>
                <a:gd name="T12" fmla="*/ 888 w 1147"/>
                <a:gd name="T13" fmla="*/ 105 h 254"/>
                <a:gd name="T14" fmla="*/ 292 w 1147"/>
                <a:gd name="T15" fmla="*/ 4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7" h="254">
                  <a:moveTo>
                    <a:pt x="292" y="41"/>
                  </a:moveTo>
                  <a:cubicBezTo>
                    <a:pt x="194" y="60"/>
                    <a:pt x="97" y="91"/>
                    <a:pt x="0" y="124"/>
                  </a:cubicBezTo>
                  <a:cubicBezTo>
                    <a:pt x="84" y="94"/>
                    <a:pt x="168" y="65"/>
                    <a:pt x="254" y="46"/>
                  </a:cubicBezTo>
                  <a:cubicBezTo>
                    <a:pt x="408" y="10"/>
                    <a:pt x="569" y="3"/>
                    <a:pt x="733" y="45"/>
                  </a:cubicBezTo>
                  <a:cubicBezTo>
                    <a:pt x="873" y="78"/>
                    <a:pt x="1017" y="151"/>
                    <a:pt x="1147" y="247"/>
                  </a:cubicBezTo>
                  <a:cubicBezTo>
                    <a:pt x="1147" y="249"/>
                    <a:pt x="1147" y="252"/>
                    <a:pt x="1147" y="254"/>
                  </a:cubicBezTo>
                  <a:cubicBezTo>
                    <a:pt x="1064" y="194"/>
                    <a:pt x="977" y="143"/>
                    <a:pt x="888" y="105"/>
                  </a:cubicBezTo>
                  <a:cubicBezTo>
                    <a:pt x="687" y="18"/>
                    <a:pt x="482" y="0"/>
                    <a:pt x="292" y="41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utoUpdateAnimBg="0"/>
      <p:bldP spid="13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4"/>
          <p:cNvSpPr txBox="1"/>
          <p:nvPr/>
        </p:nvSpPr>
        <p:spPr>
          <a:xfrm>
            <a:off x="353716" y="994233"/>
            <a:ext cx="8425739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二、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实对称矩阵特征值和特征向量的性质</a:t>
            </a:r>
          </a:p>
        </p:txBody>
      </p:sp>
      <p:sp>
        <p:nvSpPr>
          <p:cNvPr id="4" name="文本框 6"/>
          <p:cNvSpPr txBox="1"/>
          <p:nvPr/>
        </p:nvSpPr>
        <p:spPr>
          <a:xfrm>
            <a:off x="1337255" y="1762086"/>
            <a:ext cx="7467600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实对称矩阵的特征值皆为实数，特征向量皆为实向量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.</a:t>
            </a:r>
            <a:endParaRPr lang="zh-CN" altLang="en-US" sz="2400" b="1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</p:txBody>
      </p:sp>
      <p:sp>
        <p:nvSpPr>
          <p:cNvPr id="5" name="文本框 5"/>
          <p:cNvSpPr txBox="1"/>
          <p:nvPr/>
        </p:nvSpPr>
        <p:spPr>
          <a:xfrm>
            <a:off x="353716" y="1763632"/>
            <a:ext cx="1643940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性质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9" name="文本框 5"/>
          <p:cNvSpPr txBox="1"/>
          <p:nvPr/>
        </p:nvSpPr>
        <p:spPr>
          <a:xfrm>
            <a:off x="376955" y="3670442"/>
            <a:ext cx="1631239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性质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3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332910" y="3675560"/>
            <a:ext cx="5142773" cy="487065"/>
            <a:chOff x="3169361" y="3827819"/>
            <a:chExt cx="5142773" cy="487065"/>
          </a:xfrm>
        </p:grpSpPr>
        <p:sp>
          <p:nvSpPr>
            <p:cNvPr id="32" name="文本框 5"/>
            <p:cNvSpPr txBox="1"/>
            <p:nvPr/>
          </p:nvSpPr>
          <p:spPr>
            <a:xfrm>
              <a:off x="3169361" y="3827819"/>
              <a:ext cx="602539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若</a:t>
              </a:r>
            </a:p>
          </p:txBody>
        </p:sp>
        <p:graphicFrame>
          <p:nvGraphicFramePr>
            <p:cNvPr id="33" name="对象 32"/>
            <p:cNvGraphicFramePr>
              <a:graphicFrameLocks noChangeAspect="1"/>
            </p:cNvGraphicFramePr>
            <p:nvPr/>
          </p:nvGraphicFramePr>
          <p:xfrm>
            <a:off x="3557588" y="3898900"/>
            <a:ext cx="309562" cy="393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39700" imgH="177800" progId="Equation.DSMT4">
                    <p:embed/>
                  </p:oleObj>
                </mc:Choice>
                <mc:Fallback>
                  <p:oleObj name="Equation" r:id="rId2" imgW="139700" imgH="177800" progId="Equation.DSMT4">
                    <p:embed/>
                    <p:pic>
                      <p:nvPicPr>
                        <p:cNvPr id="0" name="图片 471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7588" y="3898900"/>
                          <a:ext cx="309562" cy="393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" name="文本框 5"/>
            <p:cNvSpPr txBox="1"/>
            <p:nvPr/>
          </p:nvSpPr>
          <p:spPr>
            <a:xfrm>
              <a:off x="3804360" y="3853219"/>
              <a:ext cx="450777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是实对称矩阵 </a:t>
              </a:r>
              <a:r>
                <a:rPr lang="en-US" altLang="zh-CN" sz="2400" b="1" i="1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宋体" panose="02010600030101010101" pitchFamily="2" charset="-122"/>
                </a:rPr>
                <a:t>A</a:t>
              </a:r>
              <a:r>
                <a: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 </a:t>
              </a:r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的 </a:t>
              </a:r>
              <a:r>
                <a:rPr lang="en-US" altLang="zh-CN" sz="2400" b="1" i="1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宋体" panose="02010600030101010101" pitchFamily="2" charset="-122"/>
                </a:rPr>
                <a:t>r</a:t>
              </a:r>
              <a:r>
                <a: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 </a:t>
              </a:r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重特征根，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371357" y="3670441"/>
            <a:ext cx="2228138" cy="461665"/>
            <a:chOff x="8122362" y="3858338"/>
            <a:chExt cx="2228138" cy="461665"/>
          </a:xfrm>
        </p:grpSpPr>
        <p:sp>
          <p:nvSpPr>
            <p:cNvPr id="36" name="文本框 5"/>
            <p:cNvSpPr txBox="1"/>
            <p:nvPr/>
          </p:nvSpPr>
          <p:spPr>
            <a:xfrm>
              <a:off x="8122362" y="3858338"/>
              <a:ext cx="2228138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则特征值</a:t>
              </a:r>
            </a:p>
          </p:txBody>
        </p:sp>
        <p:graphicFrame>
          <p:nvGraphicFramePr>
            <p:cNvPr id="37" name="对象 36"/>
            <p:cNvGraphicFramePr>
              <a:graphicFrameLocks noChangeAspect="1"/>
            </p:cNvGraphicFramePr>
            <p:nvPr/>
          </p:nvGraphicFramePr>
          <p:xfrm>
            <a:off x="9459047" y="3881546"/>
            <a:ext cx="309562" cy="393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39700" imgH="177800" progId="Equation.DSMT4">
                    <p:embed/>
                  </p:oleObj>
                </mc:Choice>
                <mc:Fallback>
                  <p:oleObj name="Equation" r:id="rId4" imgW="139700" imgH="177800" progId="Equation.DSMT4">
                    <p:embed/>
                    <p:pic>
                      <p:nvPicPr>
                        <p:cNvPr id="0" name="图片 471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459047" y="3881546"/>
                          <a:ext cx="309562" cy="393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8" name="文本框 5"/>
          <p:cNvSpPr txBox="1"/>
          <p:nvPr/>
        </p:nvSpPr>
        <p:spPr>
          <a:xfrm>
            <a:off x="353716" y="4178442"/>
            <a:ext cx="450777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恰有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r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个线性无关的特征向量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.</a:t>
            </a:r>
            <a:endParaRPr lang="zh-CN" altLang="en-US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4" name="Freeform 17"/>
          <p:cNvSpPr/>
          <p:nvPr/>
        </p:nvSpPr>
        <p:spPr bwMode="auto">
          <a:xfrm flipH="1" flipV="1">
            <a:off x="-8572" y="187960"/>
            <a:ext cx="9054941" cy="640080"/>
          </a:xfrm>
          <a:custGeom>
            <a:avLst/>
            <a:gdLst>
              <a:gd name="T0" fmla="*/ 292 w 1147"/>
              <a:gd name="T1" fmla="*/ 41 h 254"/>
              <a:gd name="T2" fmla="*/ 0 w 1147"/>
              <a:gd name="T3" fmla="*/ 124 h 254"/>
              <a:gd name="T4" fmla="*/ 254 w 1147"/>
              <a:gd name="T5" fmla="*/ 46 h 254"/>
              <a:gd name="T6" fmla="*/ 733 w 1147"/>
              <a:gd name="T7" fmla="*/ 45 h 254"/>
              <a:gd name="T8" fmla="*/ 1147 w 1147"/>
              <a:gd name="T9" fmla="*/ 247 h 254"/>
              <a:gd name="T10" fmla="*/ 1147 w 1147"/>
              <a:gd name="T11" fmla="*/ 254 h 254"/>
              <a:gd name="T12" fmla="*/ 888 w 1147"/>
              <a:gd name="T13" fmla="*/ 105 h 254"/>
              <a:gd name="T14" fmla="*/ 292 w 1147"/>
              <a:gd name="T15" fmla="*/ 41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47" h="254">
                <a:moveTo>
                  <a:pt x="292" y="41"/>
                </a:moveTo>
                <a:cubicBezTo>
                  <a:pt x="194" y="60"/>
                  <a:pt x="97" y="91"/>
                  <a:pt x="0" y="124"/>
                </a:cubicBezTo>
                <a:cubicBezTo>
                  <a:pt x="84" y="94"/>
                  <a:pt x="168" y="65"/>
                  <a:pt x="254" y="46"/>
                </a:cubicBezTo>
                <a:cubicBezTo>
                  <a:pt x="408" y="10"/>
                  <a:pt x="569" y="3"/>
                  <a:pt x="733" y="45"/>
                </a:cubicBezTo>
                <a:cubicBezTo>
                  <a:pt x="873" y="78"/>
                  <a:pt x="1017" y="151"/>
                  <a:pt x="1147" y="247"/>
                </a:cubicBezTo>
                <a:cubicBezTo>
                  <a:pt x="1147" y="249"/>
                  <a:pt x="1147" y="252"/>
                  <a:pt x="1147" y="254"/>
                </a:cubicBezTo>
                <a:cubicBezTo>
                  <a:pt x="1064" y="194"/>
                  <a:pt x="977" y="143"/>
                  <a:pt x="888" y="105"/>
                </a:cubicBezTo>
                <a:cubicBezTo>
                  <a:pt x="687" y="18"/>
                  <a:pt x="482" y="0"/>
                  <a:pt x="292" y="41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58000">
                <a:schemeClr val="accent1"/>
              </a:gs>
              <a:gs pos="100000">
                <a:schemeClr val="tx2"/>
              </a:gs>
            </a:gsLst>
            <a:lin ang="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5"/>
          <p:cNvSpPr/>
          <p:nvPr/>
        </p:nvSpPr>
        <p:spPr bwMode="auto">
          <a:xfrm flipH="1" flipV="1">
            <a:off x="197644" y="-11430"/>
            <a:ext cx="8796814" cy="658495"/>
          </a:xfrm>
          <a:custGeom>
            <a:avLst/>
            <a:gdLst>
              <a:gd name="T0" fmla="*/ 80 w 1029"/>
              <a:gd name="T1" fmla="*/ 110 h 255"/>
              <a:gd name="T2" fmla="*/ 0 w 1029"/>
              <a:gd name="T3" fmla="*/ 138 h 255"/>
              <a:gd name="T4" fmla="*/ 172 w 1029"/>
              <a:gd name="T5" fmla="*/ 81 h 255"/>
              <a:gd name="T6" fmla="*/ 1029 w 1029"/>
              <a:gd name="T7" fmla="*/ 234 h 255"/>
              <a:gd name="T8" fmla="*/ 1029 w 1029"/>
              <a:gd name="T9" fmla="*/ 255 h 255"/>
              <a:gd name="T10" fmla="*/ 1028 w 1029"/>
              <a:gd name="T11" fmla="*/ 255 h 255"/>
              <a:gd name="T12" fmla="*/ 80 w 1029"/>
              <a:gd name="T13" fmla="*/ 110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9" h="255">
                <a:moveTo>
                  <a:pt x="80" y="110"/>
                </a:moveTo>
                <a:cubicBezTo>
                  <a:pt x="53" y="119"/>
                  <a:pt x="26" y="128"/>
                  <a:pt x="0" y="138"/>
                </a:cubicBezTo>
                <a:cubicBezTo>
                  <a:pt x="57" y="116"/>
                  <a:pt x="114" y="96"/>
                  <a:pt x="172" y="81"/>
                </a:cubicBezTo>
                <a:cubicBezTo>
                  <a:pt x="444" y="0"/>
                  <a:pt x="744" y="14"/>
                  <a:pt x="1029" y="234"/>
                </a:cubicBezTo>
                <a:cubicBezTo>
                  <a:pt x="1029" y="241"/>
                  <a:pt x="1029" y="248"/>
                  <a:pt x="1029" y="255"/>
                </a:cubicBezTo>
                <a:cubicBezTo>
                  <a:pt x="1028" y="255"/>
                  <a:pt x="1028" y="255"/>
                  <a:pt x="1028" y="255"/>
                </a:cubicBezTo>
                <a:cubicBezTo>
                  <a:pt x="716" y="17"/>
                  <a:pt x="380" y="7"/>
                  <a:pt x="80" y="110"/>
                </a:cubicBezTo>
                <a:close/>
              </a:path>
            </a:pathLst>
          </a:custGeom>
          <a:gradFill>
            <a:gsLst>
              <a:gs pos="100000">
                <a:srgbClr val="13589A">
                  <a:alpha val="100000"/>
                  <a:lumMod val="97000"/>
                </a:srgbClr>
              </a:gs>
              <a:gs pos="100000">
                <a:srgbClr val="154C84">
                  <a:alpha val="100000"/>
                </a:srgbClr>
              </a:gs>
              <a:gs pos="3000">
                <a:schemeClr val="tx2">
                  <a:alpha val="21000"/>
                </a:schemeClr>
              </a:gs>
            </a:gsLst>
            <a:lin ang="108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9" name="组合 38"/>
          <p:cNvGrpSpPr/>
          <p:nvPr/>
        </p:nvGrpSpPr>
        <p:grpSpPr>
          <a:xfrm flipH="1">
            <a:off x="6429852" y="-11430"/>
            <a:ext cx="2717006" cy="720090"/>
            <a:chOff x="2480600" y="4407823"/>
            <a:chExt cx="8358786" cy="1849336"/>
          </a:xfrm>
        </p:grpSpPr>
        <p:sp>
          <p:nvSpPr>
            <p:cNvPr id="40" name="Freeform 5"/>
            <p:cNvSpPr/>
            <p:nvPr/>
          </p:nvSpPr>
          <p:spPr bwMode="auto">
            <a:xfrm>
              <a:off x="2480600" y="4407823"/>
              <a:ext cx="8358786" cy="1849336"/>
            </a:xfrm>
            <a:custGeom>
              <a:avLst/>
              <a:gdLst>
                <a:gd name="T0" fmla="*/ 403 w 1148"/>
                <a:gd name="T1" fmla="*/ 226 h 251"/>
                <a:gd name="T2" fmla="*/ 1040 w 1148"/>
                <a:gd name="T3" fmla="*/ 69 h 251"/>
                <a:gd name="T4" fmla="*/ 1148 w 1148"/>
                <a:gd name="T5" fmla="*/ 0 h 251"/>
                <a:gd name="T6" fmla="*/ 1146 w 1148"/>
                <a:gd name="T7" fmla="*/ 0 h 251"/>
                <a:gd name="T8" fmla="*/ 481 w 1148"/>
                <a:gd name="T9" fmla="*/ 210 h 251"/>
                <a:gd name="T10" fmla="*/ 42 w 1148"/>
                <a:gd name="T11" fmla="*/ 0 h 251"/>
                <a:gd name="T12" fmla="*/ 0 w 1148"/>
                <a:gd name="T13" fmla="*/ 0 h 251"/>
                <a:gd name="T14" fmla="*/ 403 w 1148"/>
                <a:gd name="T15" fmla="*/ 22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8" h="251">
                  <a:moveTo>
                    <a:pt x="403" y="226"/>
                  </a:moveTo>
                  <a:cubicBezTo>
                    <a:pt x="632" y="251"/>
                    <a:pt x="867" y="171"/>
                    <a:pt x="1040" y="69"/>
                  </a:cubicBezTo>
                  <a:cubicBezTo>
                    <a:pt x="1078" y="47"/>
                    <a:pt x="1114" y="24"/>
                    <a:pt x="1148" y="0"/>
                  </a:cubicBezTo>
                  <a:cubicBezTo>
                    <a:pt x="1146" y="0"/>
                    <a:pt x="1146" y="0"/>
                    <a:pt x="1146" y="0"/>
                  </a:cubicBezTo>
                  <a:cubicBezTo>
                    <a:pt x="976" y="120"/>
                    <a:pt x="731" y="223"/>
                    <a:pt x="481" y="210"/>
                  </a:cubicBezTo>
                  <a:cubicBezTo>
                    <a:pt x="308" y="203"/>
                    <a:pt x="132" y="137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8" y="138"/>
                    <a:pt x="239" y="210"/>
                    <a:pt x="403" y="226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6"/>
            <p:cNvSpPr/>
            <p:nvPr/>
          </p:nvSpPr>
          <p:spPr bwMode="auto">
            <a:xfrm>
              <a:off x="2837394" y="4407823"/>
              <a:ext cx="7966585" cy="1745839"/>
            </a:xfrm>
            <a:custGeom>
              <a:avLst/>
              <a:gdLst>
                <a:gd name="T0" fmla="*/ 318 w 1094"/>
                <a:gd name="T1" fmla="*/ 183 h 237"/>
                <a:gd name="T2" fmla="*/ 12 w 1094"/>
                <a:gd name="T3" fmla="*/ 0 h 237"/>
                <a:gd name="T4" fmla="*/ 0 w 1094"/>
                <a:gd name="T5" fmla="*/ 0 h 237"/>
                <a:gd name="T6" fmla="*/ 625 w 1094"/>
                <a:gd name="T7" fmla="*/ 195 h 237"/>
                <a:gd name="T8" fmla="*/ 1094 w 1094"/>
                <a:gd name="T9" fmla="*/ 0 h 237"/>
                <a:gd name="T10" fmla="*/ 1093 w 1094"/>
                <a:gd name="T11" fmla="*/ 0 h 237"/>
                <a:gd name="T12" fmla="*/ 788 w 1094"/>
                <a:gd name="T13" fmla="*/ 148 h 237"/>
                <a:gd name="T14" fmla="*/ 318 w 1094"/>
                <a:gd name="T15" fmla="*/ 183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4" h="237">
                  <a:moveTo>
                    <a:pt x="318" y="183"/>
                  </a:moveTo>
                  <a:cubicBezTo>
                    <a:pt x="195" y="160"/>
                    <a:pt x="81" y="98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5" y="188"/>
                    <a:pt x="396" y="237"/>
                    <a:pt x="625" y="195"/>
                  </a:cubicBezTo>
                  <a:cubicBezTo>
                    <a:pt x="804" y="164"/>
                    <a:pt x="963" y="88"/>
                    <a:pt x="1094" y="0"/>
                  </a:cubicBezTo>
                  <a:cubicBezTo>
                    <a:pt x="1093" y="0"/>
                    <a:pt x="1093" y="0"/>
                    <a:pt x="1093" y="0"/>
                  </a:cubicBezTo>
                  <a:cubicBezTo>
                    <a:pt x="1003" y="59"/>
                    <a:pt x="902" y="111"/>
                    <a:pt x="788" y="148"/>
                  </a:cubicBezTo>
                  <a:cubicBezTo>
                    <a:pt x="641" y="197"/>
                    <a:pt x="473" y="217"/>
                    <a:pt x="318" y="183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7"/>
            <p:cNvSpPr/>
            <p:nvPr/>
          </p:nvSpPr>
          <p:spPr bwMode="auto">
            <a:xfrm>
              <a:off x="3785213" y="4407823"/>
              <a:ext cx="6879861" cy="1511608"/>
            </a:xfrm>
            <a:custGeom>
              <a:avLst/>
              <a:gdLst>
                <a:gd name="T0" fmla="*/ 668 w 945"/>
                <a:gd name="T1" fmla="*/ 122 h 205"/>
                <a:gd name="T2" fmla="*/ 945 w 945"/>
                <a:gd name="T3" fmla="*/ 0 h 205"/>
                <a:gd name="T4" fmla="*/ 943 w 945"/>
                <a:gd name="T5" fmla="*/ 0 h 205"/>
                <a:gd name="T6" fmla="*/ 207 w 945"/>
                <a:gd name="T7" fmla="*/ 116 h 205"/>
                <a:gd name="T8" fmla="*/ 20 w 945"/>
                <a:gd name="T9" fmla="*/ 0 h 205"/>
                <a:gd name="T10" fmla="*/ 0 w 945"/>
                <a:gd name="T11" fmla="*/ 0 h 205"/>
                <a:gd name="T12" fmla="*/ 668 w 945"/>
                <a:gd name="T13" fmla="*/ 122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5" h="205">
                  <a:moveTo>
                    <a:pt x="668" y="122"/>
                  </a:moveTo>
                  <a:cubicBezTo>
                    <a:pt x="771" y="92"/>
                    <a:pt x="863" y="50"/>
                    <a:pt x="945" y="0"/>
                  </a:cubicBezTo>
                  <a:cubicBezTo>
                    <a:pt x="943" y="0"/>
                    <a:pt x="943" y="0"/>
                    <a:pt x="943" y="0"/>
                  </a:cubicBezTo>
                  <a:cubicBezTo>
                    <a:pt x="746" y="121"/>
                    <a:pt x="458" y="205"/>
                    <a:pt x="207" y="116"/>
                  </a:cubicBezTo>
                  <a:cubicBezTo>
                    <a:pt x="135" y="91"/>
                    <a:pt x="70" y="52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9" y="167"/>
                    <a:pt x="443" y="189"/>
                    <a:pt x="668" y="122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8"/>
            <p:cNvSpPr/>
            <p:nvPr/>
          </p:nvSpPr>
          <p:spPr bwMode="auto">
            <a:xfrm>
              <a:off x="3610902" y="4407823"/>
              <a:ext cx="7092303" cy="1598764"/>
            </a:xfrm>
            <a:custGeom>
              <a:avLst/>
              <a:gdLst>
                <a:gd name="T0" fmla="*/ 246 w 974"/>
                <a:gd name="T1" fmla="*/ 142 h 217"/>
                <a:gd name="T2" fmla="*/ 928 w 974"/>
                <a:gd name="T3" fmla="*/ 27 h 217"/>
                <a:gd name="T4" fmla="*/ 974 w 974"/>
                <a:gd name="T5" fmla="*/ 0 h 217"/>
                <a:gd name="T6" fmla="*/ 969 w 974"/>
                <a:gd name="T7" fmla="*/ 0 h 217"/>
                <a:gd name="T8" fmla="*/ 879 w 974"/>
                <a:gd name="T9" fmla="*/ 50 h 217"/>
                <a:gd name="T10" fmla="*/ 56 w 974"/>
                <a:gd name="T11" fmla="*/ 34 h 217"/>
                <a:gd name="T12" fmla="*/ 18 w 974"/>
                <a:gd name="T13" fmla="*/ 0 h 217"/>
                <a:gd name="T14" fmla="*/ 0 w 974"/>
                <a:gd name="T15" fmla="*/ 0 h 217"/>
                <a:gd name="T16" fmla="*/ 246 w 974"/>
                <a:gd name="T17" fmla="*/ 142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4" h="217">
                  <a:moveTo>
                    <a:pt x="246" y="142"/>
                  </a:moveTo>
                  <a:cubicBezTo>
                    <a:pt x="479" y="206"/>
                    <a:pt x="740" y="135"/>
                    <a:pt x="928" y="27"/>
                  </a:cubicBezTo>
                  <a:cubicBezTo>
                    <a:pt x="943" y="18"/>
                    <a:pt x="959" y="9"/>
                    <a:pt x="974" y="0"/>
                  </a:cubicBezTo>
                  <a:cubicBezTo>
                    <a:pt x="969" y="0"/>
                    <a:pt x="969" y="0"/>
                    <a:pt x="969" y="0"/>
                  </a:cubicBezTo>
                  <a:cubicBezTo>
                    <a:pt x="940" y="17"/>
                    <a:pt x="910" y="34"/>
                    <a:pt x="879" y="50"/>
                  </a:cubicBezTo>
                  <a:cubicBezTo>
                    <a:pt x="643" y="178"/>
                    <a:pt x="276" y="217"/>
                    <a:pt x="56" y="34"/>
                  </a:cubicBezTo>
                  <a:cubicBezTo>
                    <a:pt x="43" y="23"/>
                    <a:pt x="30" y="12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3" y="70"/>
                    <a:pt x="150" y="119"/>
                    <a:pt x="246" y="142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4" name="文本框 6">
            <a:extLst>
              <a:ext uri="{FF2B5EF4-FFF2-40B4-BE49-F238E27FC236}">
                <a16:creationId xmlns:a16="http://schemas.microsoft.com/office/drawing/2014/main" id="{FED73999-A84C-D34D-B89B-6891CA16A01D}"/>
              </a:ext>
            </a:extLst>
          </p:cNvPr>
          <p:cNvSpPr txBox="1"/>
          <p:nvPr/>
        </p:nvSpPr>
        <p:spPr>
          <a:xfrm>
            <a:off x="1428337" y="2635222"/>
            <a:ext cx="7467600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实对称矩阵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A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对应于不同特征值的特征向量相互正交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.</a:t>
            </a:r>
            <a:endParaRPr lang="zh-CN" altLang="en-US" sz="2400" b="1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</p:txBody>
      </p:sp>
      <p:sp>
        <p:nvSpPr>
          <p:cNvPr id="25" name="文本框 5">
            <a:extLst>
              <a:ext uri="{FF2B5EF4-FFF2-40B4-BE49-F238E27FC236}">
                <a16:creationId xmlns:a16="http://schemas.microsoft.com/office/drawing/2014/main" id="{912B763E-79AE-DA4C-9E8B-5B5611C1C75E}"/>
              </a:ext>
            </a:extLst>
          </p:cNvPr>
          <p:cNvSpPr txBox="1"/>
          <p:nvPr/>
        </p:nvSpPr>
        <p:spPr>
          <a:xfrm>
            <a:off x="353716" y="2630782"/>
            <a:ext cx="1351839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性质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29" grpId="0"/>
      <p:bldP spid="38" grpId="0"/>
      <p:bldP spid="24" grpId="0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1313745" y="1157177"/>
            <a:ext cx="7467600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实对称矩阵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A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对应于不同特征值的特征向量相互正交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.</a:t>
            </a:r>
            <a:endParaRPr lang="zh-CN" altLang="en-US" sz="2400" b="1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</p:txBody>
      </p:sp>
      <p:sp>
        <p:nvSpPr>
          <p:cNvPr id="4" name="文本框 5"/>
          <p:cNvSpPr txBox="1"/>
          <p:nvPr/>
        </p:nvSpPr>
        <p:spPr>
          <a:xfrm>
            <a:off x="239124" y="1152737"/>
            <a:ext cx="1351839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性质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5" name="文本框 5"/>
          <p:cNvSpPr txBox="1"/>
          <p:nvPr/>
        </p:nvSpPr>
        <p:spPr>
          <a:xfrm>
            <a:off x="286735" y="1833043"/>
            <a:ext cx="98937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证：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231341" y="1822865"/>
            <a:ext cx="4517314" cy="534631"/>
            <a:chOff x="3169361" y="2824519"/>
            <a:chExt cx="4517314" cy="534631"/>
          </a:xfrm>
        </p:grpSpPr>
        <p:sp>
          <p:nvSpPr>
            <p:cNvPr id="7" name="文本框 5"/>
            <p:cNvSpPr txBox="1"/>
            <p:nvPr/>
          </p:nvSpPr>
          <p:spPr>
            <a:xfrm>
              <a:off x="3169361" y="2824519"/>
              <a:ext cx="602539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设</a:t>
              </a:r>
            </a:p>
          </p:txBody>
        </p:sp>
        <p:graphicFrame>
          <p:nvGraphicFramePr>
            <p:cNvPr id="8" name="对象 7"/>
            <p:cNvGraphicFramePr>
              <a:graphicFrameLocks noChangeAspect="1"/>
            </p:cNvGraphicFramePr>
            <p:nvPr/>
          </p:nvGraphicFramePr>
          <p:xfrm>
            <a:off x="3560763" y="2840038"/>
            <a:ext cx="787400" cy="5064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8534400" imgH="5486400" progId="Equation.DSMT4">
                    <p:embed/>
                  </p:oleObj>
                </mc:Choice>
                <mc:Fallback>
                  <p:oleObj name="Equation" r:id="rId2" imgW="8534400" imgH="5486400" progId="Equation.DSMT4">
                    <p:embed/>
                    <p:pic>
                      <p:nvPicPr>
                        <p:cNvPr id="0" name="图片 4937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60763" y="2840038"/>
                          <a:ext cx="787400" cy="5064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文本框 5"/>
            <p:cNvSpPr txBox="1"/>
            <p:nvPr/>
          </p:nvSpPr>
          <p:spPr>
            <a:xfrm>
              <a:off x="4261561" y="2849919"/>
              <a:ext cx="2494839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是 </a:t>
              </a:r>
              <a:r>
                <a:rPr lang="en-US" altLang="zh-CN" sz="2400" b="1" i="1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宋体" panose="02010600030101010101" pitchFamily="2" charset="-122"/>
                </a:rPr>
                <a:t>A</a:t>
              </a:r>
              <a:r>
                <a: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 </a:t>
              </a:r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的特征值且</a:t>
              </a:r>
            </a:p>
          </p:txBody>
        </p:sp>
        <p:graphicFrame>
          <p:nvGraphicFramePr>
            <p:cNvPr id="10" name="对象 9"/>
            <p:cNvGraphicFramePr>
              <a:graphicFrameLocks noChangeAspect="1"/>
            </p:cNvGraphicFramePr>
            <p:nvPr/>
          </p:nvGraphicFramePr>
          <p:xfrm>
            <a:off x="6562725" y="2852738"/>
            <a:ext cx="1123950" cy="5064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2192000" imgH="5486400" progId="Equation.DSMT4">
                    <p:embed/>
                  </p:oleObj>
                </mc:Choice>
                <mc:Fallback>
                  <p:oleObj name="Equation" r:id="rId4" imgW="12192000" imgH="5486400" progId="Equation.DSMT4">
                    <p:embed/>
                    <p:pic>
                      <p:nvPicPr>
                        <p:cNvPr id="0" name="图片 493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62725" y="2852738"/>
                          <a:ext cx="1123950" cy="5064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" name="文本框 5"/>
          <p:cNvSpPr txBox="1"/>
          <p:nvPr/>
        </p:nvSpPr>
        <p:spPr>
          <a:xfrm>
            <a:off x="5689041" y="1848265"/>
            <a:ext cx="2901238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它们所对应的特征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250709" y="2346384"/>
            <a:ext cx="1918259" cy="506412"/>
            <a:chOff x="3188729" y="3348038"/>
            <a:chExt cx="1918259" cy="506412"/>
          </a:xfrm>
        </p:grpSpPr>
        <p:sp>
          <p:nvSpPr>
            <p:cNvPr id="13" name="文本框 5"/>
            <p:cNvSpPr txBox="1"/>
            <p:nvPr/>
          </p:nvSpPr>
          <p:spPr>
            <a:xfrm>
              <a:off x="3188729" y="3375084"/>
              <a:ext cx="1192771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向量为</a:t>
              </a:r>
            </a:p>
          </p:txBody>
        </p:sp>
        <p:graphicFrame>
          <p:nvGraphicFramePr>
            <p:cNvPr id="14" name="对象 13"/>
            <p:cNvGraphicFramePr>
              <a:graphicFrameLocks noChangeAspect="1"/>
            </p:cNvGraphicFramePr>
            <p:nvPr/>
          </p:nvGraphicFramePr>
          <p:xfrm>
            <a:off x="4151313" y="3348038"/>
            <a:ext cx="955675" cy="5064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0363200" imgH="5486400" progId="Equation.DSMT4">
                    <p:embed/>
                  </p:oleObj>
                </mc:Choice>
                <mc:Fallback>
                  <p:oleObj name="Equation" r:id="rId6" imgW="10363200" imgH="5486400" progId="Equation.DSMT4">
                    <p:embed/>
                    <p:pic>
                      <p:nvPicPr>
                        <p:cNvPr id="0" name="图片 493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51313" y="3348038"/>
                          <a:ext cx="955675" cy="5064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" name="文本框 5"/>
          <p:cNvSpPr txBox="1"/>
          <p:nvPr/>
        </p:nvSpPr>
        <p:spPr>
          <a:xfrm>
            <a:off x="3143009" y="2373430"/>
            <a:ext cx="1192771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则</a:t>
            </a: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2056130" y="2905184"/>
          <a:ext cx="3176588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4442400" imgH="5486400" progId="Equation.DSMT4">
                  <p:embed/>
                </p:oleObj>
              </mc:Choice>
              <mc:Fallback>
                <p:oleObj name="Equation" r:id="rId8" imgW="34442400" imgH="5486400" progId="Equation.DSMT4">
                  <p:embed/>
                  <p:pic>
                    <p:nvPicPr>
                      <p:cNvPr id="0" name="图片 493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6130" y="2905184"/>
                        <a:ext cx="3176588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5"/>
          <p:cNvSpPr txBox="1"/>
          <p:nvPr/>
        </p:nvSpPr>
        <p:spPr>
          <a:xfrm>
            <a:off x="1250709" y="3402130"/>
            <a:ext cx="3085071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由于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A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为对称矩阵，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4082809" y="3390959"/>
            <a:ext cx="1837296" cy="472836"/>
            <a:chOff x="6020829" y="4392613"/>
            <a:chExt cx="1837296" cy="472836"/>
          </a:xfrm>
        </p:grpSpPr>
        <p:sp>
          <p:nvSpPr>
            <p:cNvPr id="19" name="文本框 5"/>
            <p:cNvSpPr txBox="1"/>
            <p:nvPr/>
          </p:nvSpPr>
          <p:spPr>
            <a:xfrm>
              <a:off x="6020829" y="4403784"/>
              <a:ext cx="900671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则有</a:t>
              </a:r>
            </a:p>
          </p:txBody>
        </p:sp>
        <p:graphicFrame>
          <p:nvGraphicFramePr>
            <p:cNvPr id="20" name="对象 19"/>
            <p:cNvGraphicFramePr>
              <a:graphicFrameLocks noChangeAspect="1"/>
            </p:cNvGraphicFramePr>
            <p:nvPr/>
          </p:nvGraphicFramePr>
          <p:xfrm>
            <a:off x="6734175" y="4392613"/>
            <a:ext cx="1123950" cy="449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12192000" imgH="4876800" progId="Equation.DSMT4">
                    <p:embed/>
                  </p:oleObj>
                </mc:Choice>
                <mc:Fallback>
                  <p:oleObj name="Equation" r:id="rId10" imgW="12192000" imgH="4876800" progId="Equation.DSMT4">
                    <p:embed/>
                    <p:pic>
                      <p:nvPicPr>
                        <p:cNvPr id="0" name="图片 4938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34175" y="4392613"/>
                          <a:ext cx="1123950" cy="4492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" name="文本框 5"/>
          <p:cNvSpPr txBox="1"/>
          <p:nvPr/>
        </p:nvSpPr>
        <p:spPr>
          <a:xfrm>
            <a:off x="1263409" y="3945182"/>
            <a:ext cx="900671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所以</a:t>
            </a:r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1988185" y="3906198"/>
          <a:ext cx="202406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1945600" imgH="5791200" progId="Equation.DSMT4">
                  <p:embed/>
                </p:oleObj>
              </mc:Choice>
              <mc:Fallback>
                <p:oleObj name="Equation" r:id="rId12" imgW="21945600" imgH="5791200" progId="Equation.DSMT4">
                  <p:embed/>
                  <p:pic>
                    <p:nvPicPr>
                      <p:cNvPr id="0" name="图片 493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8185" y="3906198"/>
                        <a:ext cx="2024062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/>
        </p:nvGraphicFramePr>
        <p:xfrm>
          <a:off x="3930968" y="3918136"/>
          <a:ext cx="123666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3411200" imgH="5791200" progId="Equation.DSMT4">
                  <p:embed/>
                </p:oleObj>
              </mc:Choice>
              <mc:Fallback>
                <p:oleObj name="Equation" r:id="rId14" imgW="13411200" imgH="5791200" progId="Equation.DSMT4">
                  <p:embed/>
                  <p:pic>
                    <p:nvPicPr>
                      <p:cNvPr id="0" name="图片 493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0968" y="3918136"/>
                        <a:ext cx="1236662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5118418" y="3918136"/>
          <a:ext cx="109696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1887200" imgH="5791200" progId="Equation.DSMT4">
                  <p:embed/>
                </p:oleObj>
              </mc:Choice>
              <mc:Fallback>
                <p:oleObj name="Equation" r:id="rId16" imgW="11887200" imgH="5791200" progId="Equation.DSMT4">
                  <p:embed/>
                  <p:pic>
                    <p:nvPicPr>
                      <p:cNvPr id="0" name="图片 493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8418" y="3918136"/>
                        <a:ext cx="1096962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/>
        </p:nvGraphicFramePr>
        <p:xfrm>
          <a:off x="6186805" y="3918136"/>
          <a:ext cx="1041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1277600" imgH="5791200" progId="Equation.DSMT4">
                  <p:embed/>
                </p:oleObj>
              </mc:Choice>
              <mc:Fallback>
                <p:oleObj name="Equation" r:id="rId18" imgW="11277600" imgH="5791200" progId="Equation.DSMT4">
                  <p:embed/>
                  <p:pic>
                    <p:nvPicPr>
                      <p:cNvPr id="0" name="图片 493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6805" y="3918136"/>
                        <a:ext cx="10414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本框 5"/>
          <p:cNvSpPr txBox="1"/>
          <p:nvPr/>
        </p:nvSpPr>
        <p:spPr>
          <a:xfrm>
            <a:off x="1276109" y="4589715"/>
            <a:ext cx="954189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于是</a:t>
            </a:r>
          </a:p>
        </p:txBody>
      </p:sp>
      <p:graphicFrame>
        <p:nvGraphicFramePr>
          <p:cNvPr id="27" name="对象 26"/>
          <p:cNvGraphicFramePr>
            <a:graphicFrameLocks noChangeAspect="1"/>
          </p:cNvGraphicFramePr>
          <p:nvPr/>
        </p:nvGraphicFramePr>
        <p:xfrm>
          <a:off x="2057718" y="4589715"/>
          <a:ext cx="227806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24688800" imgH="5791200" progId="Equation.DSMT4">
                  <p:embed/>
                </p:oleObj>
              </mc:Choice>
              <mc:Fallback>
                <p:oleObj name="Equation" r:id="rId20" imgW="24688800" imgH="5791200" progId="Equation.DSMT4">
                  <p:embed/>
                  <p:pic>
                    <p:nvPicPr>
                      <p:cNvPr id="0" name="图片 493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718" y="4589715"/>
                        <a:ext cx="2278062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/>
        </p:nvGraphicFramePr>
        <p:xfrm>
          <a:off x="4373880" y="4602415"/>
          <a:ext cx="16319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17678400" imgH="5791200" progId="Equation.DSMT4">
                  <p:embed/>
                </p:oleObj>
              </mc:Choice>
              <mc:Fallback>
                <p:oleObj name="Equation" r:id="rId22" imgW="17678400" imgH="5791200" progId="Equation.DSMT4">
                  <p:embed/>
                  <p:pic>
                    <p:nvPicPr>
                      <p:cNvPr id="0" name="图片 493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3880" y="4602415"/>
                        <a:ext cx="163195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/>
        </p:nvGraphicFramePr>
        <p:xfrm>
          <a:off x="6059805" y="4602415"/>
          <a:ext cx="14351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15544800" imgH="5791200" progId="Equation.DSMT4">
                  <p:embed/>
                </p:oleObj>
              </mc:Choice>
              <mc:Fallback>
                <p:oleObj name="Equation" r:id="rId24" imgW="15544800" imgH="5791200" progId="Equation.DSMT4">
                  <p:embed/>
                  <p:pic>
                    <p:nvPicPr>
                      <p:cNvPr id="0" name="图片 493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9805" y="4602415"/>
                        <a:ext cx="14351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文本框 5"/>
          <p:cNvSpPr txBox="1"/>
          <p:nvPr/>
        </p:nvSpPr>
        <p:spPr>
          <a:xfrm>
            <a:off x="1263409" y="5228485"/>
            <a:ext cx="954189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从而</a:t>
            </a:r>
          </a:p>
        </p:txBody>
      </p:sp>
      <p:graphicFrame>
        <p:nvGraphicFramePr>
          <p:cNvPr id="31" name="对象 30"/>
          <p:cNvGraphicFramePr>
            <a:graphicFrameLocks noChangeAspect="1"/>
          </p:cNvGraphicFramePr>
          <p:nvPr/>
        </p:nvGraphicFramePr>
        <p:xfrm>
          <a:off x="2029657" y="5228485"/>
          <a:ext cx="250348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27127200" imgH="5791200" progId="Equation.DSMT4">
                  <p:embed/>
                </p:oleObj>
              </mc:Choice>
              <mc:Fallback>
                <p:oleObj name="Equation" r:id="rId26" imgW="27127200" imgH="5791200" progId="Equation.DSMT4">
                  <p:embed/>
                  <p:pic>
                    <p:nvPicPr>
                      <p:cNvPr id="0" name="图片 493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9657" y="5228485"/>
                        <a:ext cx="2503487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" name="组合 31"/>
          <p:cNvGrpSpPr/>
          <p:nvPr/>
        </p:nvGrpSpPr>
        <p:grpSpPr>
          <a:xfrm>
            <a:off x="1276109" y="5831418"/>
            <a:ext cx="1834440" cy="518756"/>
            <a:chOff x="2115260" y="3205519"/>
            <a:chExt cx="1834440" cy="518756"/>
          </a:xfrm>
        </p:grpSpPr>
        <p:sp>
          <p:nvSpPr>
            <p:cNvPr id="33" name="文本框 5"/>
            <p:cNvSpPr txBox="1"/>
            <p:nvPr/>
          </p:nvSpPr>
          <p:spPr>
            <a:xfrm>
              <a:off x="2115260" y="3205519"/>
              <a:ext cx="954189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因为</a:t>
              </a:r>
            </a:p>
          </p:txBody>
        </p:sp>
        <p:graphicFrame>
          <p:nvGraphicFramePr>
            <p:cNvPr id="34" name="对象 33"/>
            <p:cNvGraphicFramePr>
              <a:graphicFrameLocks noChangeAspect="1"/>
            </p:cNvGraphicFramePr>
            <p:nvPr/>
          </p:nvGraphicFramePr>
          <p:xfrm>
            <a:off x="2824163" y="3219450"/>
            <a:ext cx="1125537" cy="504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8" imgW="12192000" imgH="5486400" progId="Equation.DSMT4">
                    <p:embed/>
                  </p:oleObj>
                </mc:Choice>
                <mc:Fallback>
                  <p:oleObj name="Equation" r:id="rId28" imgW="12192000" imgH="5486400" progId="Equation.DSMT4">
                    <p:embed/>
                    <p:pic>
                      <p:nvPicPr>
                        <p:cNvPr id="0" name="图片 4939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24163" y="3219450"/>
                          <a:ext cx="1125537" cy="5048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5" name="组合 34"/>
          <p:cNvGrpSpPr/>
          <p:nvPr/>
        </p:nvGrpSpPr>
        <p:grpSpPr>
          <a:xfrm>
            <a:off x="3104909" y="5831062"/>
            <a:ext cx="2139240" cy="533400"/>
            <a:chOff x="3944060" y="3205163"/>
            <a:chExt cx="2139240" cy="533400"/>
          </a:xfrm>
        </p:grpSpPr>
        <p:sp>
          <p:nvSpPr>
            <p:cNvPr id="36" name="文本框 5"/>
            <p:cNvSpPr txBox="1"/>
            <p:nvPr/>
          </p:nvSpPr>
          <p:spPr>
            <a:xfrm>
              <a:off x="3944060" y="3218575"/>
              <a:ext cx="954189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所以</a:t>
              </a:r>
            </a:p>
          </p:txBody>
        </p:sp>
        <p:graphicFrame>
          <p:nvGraphicFramePr>
            <p:cNvPr id="37" name="对象 36"/>
            <p:cNvGraphicFramePr>
              <a:graphicFrameLocks noChangeAspect="1"/>
            </p:cNvGraphicFramePr>
            <p:nvPr/>
          </p:nvGraphicFramePr>
          <p:xfrm>
            <a:off x="4676775" y="3205163"/>
            <a:ext cx="1406525" cy="533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0" imgW="15240000" imgH="5791200" progId="Equation.DSMT4">
                    <p:embed/>
                  </p:oleObj>
                </mc:Choice>
                <mc:Fallback>
                  <p:oleObj name="Equation" r:id="rId30" imgW="15240000" imgH="5791200" progId="Equation.DSMT4">
                    <p:embed/>
                    <p:pic>
                      <p:nvPicPr>
                        <p:cNvPr id="0" name="图片 4939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76775" y="3205163"/>
                          <a:ext cx="1406525" cy="533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8" name="组合 37"/>
          <p:cNvGrpSpPr/>
          <p:nvPr/>
        </p:nvGrpSpPr>
        <p:grpSpPr>
          <a:xfrm>
            <a:off x="5213109" y="5843762"/>
            <a:ext cx="2571040" cy="533400"/>
            <a:chOff x="6052260" y="3217863"/>
            <a:chExt cx="2571040" cy="533400"/>
          </a:xfrm>
        </p:grpSpPr>
        <p:sp>
          <p:nvSpPr>
            <p:cNvPr id="39" name="文本框 5"/>
            <p:cNvSpPr txBox="1"/>
            <p:nvPr/>
          </p:nvSpPr>
          <p:spPr>
            <a:xfrm>
              <a:off x="6052260" y="3231275"/>
              <a:ext cx="954189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即</a:t>
              </a:r>
            </a:p>
          </p:txBody>
        </p:sp>
        <p:graphicFrame>
          <p:nvGraphicFramePr>
            <p:cNvPr id="40" name="对象 39"/>
            <p:cNvGraphicFramePr>
              <a:graphicFrameLocks noChangeAspect="1"/>
            </p:cNvGraphicFramePr>
            <p:nvPr/>
          </p:nvGraphicFramePr>
          <p:xfrm>
            <a:off x="6480175" y="3217863"/>
            <a:ext cx="873125" cy="533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2" imgW="9448800" imgH="5791200" progId="Equation.DSMT4">
                    <p:embed/>
                  </p:oleObj>
                </mc:Choice>
                <mc:Fallback>
                  <p:oleObj name="Equation" r:id="rId32" imgW="9448800" imgH="5791200" progId="Equation.DSMT4">
                    <p:embed/>
                    <p:pic>
                      <p:nvPicPr>
                        <p:cNvPr id="0" name="图片 4939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80175" y="3217863"/>
                          <a:ext cx="873125" cy="533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" name="文本框 5"/>
            <p:cNvSpPr txBox="1"/>
            <p:nvPr/>
          </p:nvSpPr>
          <p:spPr>
            <a:xfrm>
              <a:off x="7322260" y="3243975"/>
              <a:ext cx="1301040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正交</a:t>
              </a:r>
              <a:r>
                <a: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.</a:t>
              </a:r>
              <a:endPara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42" name="Freeform 17"/>
          <p:cNvSpPr/>
          <p:nvPr/>
        </p:nvSpPr>
        <p:spPr bwMode="auto">
          <a:xfrm flipH="1" flipV="1">
            <a:off x="-8572" y="187960"/>
            <a:ext cx="9054941" cy="640080"/>
          </a:xfrm>
          <a:custGeom>
            <a:avLst/>
            <a:gdLst>
              <a:gd name="T0" fmla="*/ 292 w 1147"/>
              <a:gd name="T1" fmla="*/ 41 h 254"/>
              <a:gd name="T2" fmla="*/ 0 w 1147"/>
              <a:gd name="T3" fmla="*/ 124 h 254"/>
              <a:gd name="T4" fmla="*/ 254 w 1147"/>
              <a:gd name="T5" fmla="*/ 46 h 254"/>
              <a:gd name="T6" fmla="*/ 733 w 1147"/>
              <a:gd name="T7" fmla="*/ 45 h 254"/>
              <a:gd name="T8" fmla="*/ 1147 w 1147"/>
              <a:gd name="T9" fmla="*/ 247 h 254"/>
              <a:gd name="T10" fmla="*/ 1147 w 1147"/>
              <a:gd name="T11" fmla="*/ 254 h 254"/>
              <a:gd name="T12" fmla="*/ 888 w 1147"/>
              <a:gd name="T13" fmla="*/ 105 h 254"/>
              <a:gd name="T14" fmla="*/ 292 w 1147"/>
              <a:gd name="T15" fmla="*/ 41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47" h="254">
                <a:moveTo>
                  <a:pt x="292" y="41"/>
                </a:moveTo>
                <a:cubicBezTo>
                  <a:pt x="194" y="60"/>
                  <a:pt x="97" y="91"/>
                  <a:pt x="0" y="124"/>
                </a:cubicBezTo>
                <a:cubicBezTo>
                  <a:pt x="84" y="94"/>
                  <a:pt x="168" y="65"/>
                  <a:pt x="254" y="46"/>
                </a:cubicBezTo>
                <a:cubicBezTo>
                  <a:pt x="408" y="10"/>
                  <a:pt x="569" y="3"/>
                  <a:pt x="733" y="45"/>
                </a:cubicBezTo>
                <a:cubicBezTo>
                  <a:pt x="873" y="78"/>
                  <a:pt x="1017" y="151"/>
                  <a:pt x="1147" y="247"/>
                </a:cubicBezTo>
                <a:cubicBezTo>
                  <a:pt x="1147" y="249"/>
                  <a:pt x="1147" y="252"/>
                  <a:pt x="1147" y="254"/>
                </a:cubicBezTo>
                <a:cubicBezTo>
                  <a:pt x="1064" y="194"/>
                  <a:pt x="977" y="143"/>
                  <a:pt x="888" y="105"/>
                </a:cubicBezTo>
                <a:cubicBezTo>
                  <a:pt x="687" y="18"/>
                  <a:pt x="482" y="0"/>
                  <a:pt x="292" y="41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58000">
                <a:schemeClr val="accent1"/>
              </a:gs>
              <a:gs pos="100000">
                <a:schemeClr val="tx2"/>
              </a:gs>
            </a:gsLst>
            <a:lin ang="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reeform 5"/>
          <p:cNvSpPr/>
          <p:nvPr/>
        </p:nvSpPr>
        <p:spPr bwMode="auto">
          <a:xfrm flipH="1" flipV="1">
            <a:off x="197644" y="-11430"/>
            <a:ext cx="8796814" cy="658495"/>
          </a:xfrm>
          <a:custGeom>
            <a:avLst/>
            <a:gdLst>
              <a:gd name="T0" fmla="*/ 80 w 1029"/>
              <a:gd name="T1" fmla="*/ 110 h 255"/>
              <a:gd name="T2" fmla="*/ 0 w 1029"/>
              <a:gd name="T3" fmla="*/ 138 h 255"/>
              <a:gd name="T4" fmla="*/ 172 w 1029"/>
              <a:gd name="T5" fmla="*/ 81 h 255"/>
              <a:gd name="T6" fmla="*/ 1029 w 1029"/>
              <a:gd name="T7" fmla="*/ 234 h 255"/>
              <a:gd name="T8" fmla="*/ 1029 w 1029"/>
              <a:gd name="T9" fmla="*/ 255 h 255"/>
              <a:gd name="T10" fmla="*/ 1028 w 1029"/>
              <a:gd name="T11" fmla="*/ 255 h 255"/>
              <a:gd name="T12" fmla="*/ 80 w 1029"/>
              <a:gd name="T13" fmla="*/ 110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9" h="255">
                <a:moveTo>
                  <a:pt x="80" y="110"/>
                </a:moveTo>
                <a:cubicBezTo>
                  <a:pt x="53" y="119"/>
                  <a:pt x="26" y="128"/>
                  <a:pt x="0" y="138"/>
                </a:cubicBezTo>
                <a:cubicBezTo>
                  <a:pt x="57" y="116"/>
                  <a:pt x="114" y="96"/>
                  <a:pt x="172" y="81"/>
                </a:cubicBezTo>
                <a:cubicBezTo>
                  <a:pt x="444" y="0"/>
                  <a:pt x="744" y="14"/>
                  <a:pt x="1029" y="234"/>
                </a:cubicBezTo>
                <a:cubicBezTo>
                  <a:pt x="1029" y="241"/>
                  <a:pt x="1029" y="248"/>
                  <a:pt x="1029" y="255"/>
                </a:cubicBezTo>
                <a:cubicBezTo>
                  <a:pt x="1028" y="255"/>
                  <a:pt x="1028" y="255"/>
                  <a:pt x="1028" y="255"/>
                </a:cubicBezTo>
                <a:cubicBezTo>
                  <a:pt x="716" y="17"/>
                  <a:pt x="380" y="7"/>
                  <a:pt x="80" y="110"/>
                </a:cubicBezTo>
                <a:close/>
              </a:path>
            </a:pathLst>
          </a:custGeom>
          <a:gradFill>
            <a:gsLst>
              <a:gs pos="100000">
                <a:srgbClr val="13589A">
                  <a:alpha val="100000"/>
                  <a:lumMod val="97000"/>
                </a:srgbClr>
              </a:gs>
              <a:gs pos="100000">
                <a:srgbClr val="154C84">
                  <a:alpha val="100000"/>
                </a:srgbClr>
              </a:gs>
              <a:gs pos="3000">
                <a:schemeClr val="tx2">
                  <a:alpha val="21000"/>
                </a:schemeClr>
              </a:gs>
            </a:gsLst>
            <a:lin ang="108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44" name="组合 43"/>
          <p:cNvGrpSpPr/>
          <p:nvPr/>
        </p:nvGrpSpPr>
        <p:grpSpPr>
          <a:xfrm>
            <a:off x="40005" y="44450"/>
            <a:ext cx="9092565" cy="823928"/>
            <a:chOff x="-7938" y="915988"/>
            <a:chExt cx="12193589" cy="2406923"/>
          </a:xfrm>
        </p:grpSpPr>
        <p:sp>
          <p:nvSpPr>
            <p:cNvPr id="45" name="Freeform 5"/>
            <p:cNvSpPr/>
            <p:nvPr/>
          </p:nvSpPr>
          <p:spPr bwMode="auto">
            <a:xfrm>
              <a:off x="4411663" y="915988"/>
              <a:ext cx="7773988" cy="1635125"/>
            </a:xfrm>
            <a:custGeom>
              <a:avLst/>
              <a:gdLst>
                <a:gd name="T0" fmla="*/ 80 w 1029"/>
                <a:gd name="T1" fmla="*/ 110 h 255"/>
                <a:gd name="T2" fmla="*/ 0 w 1029"/>
                <a:gd name="T3" fmla="*/ 138 h 255"/>
                <a:gd name="T4" fmla="*/ 172 w 1029"/>
                <a:gd name="T5" fmla="*/ 81 h 255"/>
                <a:gd name="T6" fmla="*/ 1029 w 1029"/>
                <a:gd name="T7" fmla="*/ 234 h 255"/>
                <a:gd name="T8" fmla="*/ 1029 w 1029"/>
                <a:gd name="T9" fmla="*/ 255 h 255"/>
                <a:gd name="T10" fmla="*/ 1028 w 1029"/>
                <a:gd name="T11" fmla="*/ 255 h 255"/>
                <a:gd name="T12" fmla="*/ 80 w 1029"/>
                <a:gd name="T13" fmla="*/ 11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9" h="255">
                  <a:moveTo>
                    <a:pt x="80" y="110"/>
                  </a:moveTo>
                  <a:cubicBezTo>
                    <a:pt x="53" y="119"/>
                    <a:pt x="26" y="128"/>
                    <a:pt x="0" y="138"/>
                  </a:cubicBezTo>
                  <a:cubicBezTo>
                    <a:pt x="57" y="116"/>
                    <a:pt x="114" y="96"/>
                    <a:pt x="172" y="81"/>
                  </a:cubicBezTo>
                  <a:cubicBezTo>
                    <a:pt x="444" y="0"/>
                    <a:pt x="744" y="14"/>
                    <a:pt x="1029" y="234"/>
                  </a:cubicBezTo>
                  <a:cubicBezTo>
                    <a:pt x="1029" y="241"/>
                    <a:pt x="1029" y="248"/>
                    <a:pt x="1029" y="255"/>
                  </a:cubicBezTo>
                  <a:cubicBezTo>
                    <a:pt x="1028" y="255"/>
                    <a:pt x="1028" y="255"/>
                    <a:pt x="1028" y="255"/>
                  </a:cubicBezTo>
                  <a:cubicBezTo>
                    <a:pt x="716" y="17"/>
                    <a:pt x="380" y="7"/>
                    <a:pt x="80" y="110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6"/>
            <p:cNvSpPr/>
            <p:nvPr/>
          </p:nvSpPr>
          <p:spPr bwMode="auto">
            <a:xfrm>
              <a:off x="520700" y="1800225"/>
              <a:ext cx="3890963" cy="1295400"/>
            </a:xfrm>
            <a:custGeom>
              <a:avLst/>
              <a:gdLst>
                <a:gd name="T0" fmla="*/ 515 w 515"/>
                <a:gd name="T1" fmla="*/ 0 h 202"/>
                <a:gd name="T2" fmla="*/ 9 w 515"/>
                <a:gd name="T3" fmla="*/ 202 h 202"/>
                <a:gd name="T4" fmla="*/ 0 w 515"/>
                <a:gd name="T5" fmla="*/ 202 h 202"/>
                <a:gd name="T6" fmla="*/ 515 w 515"/>
                <a:gd name="T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5" h="202">
                  <a:moveTo>
                    <a:pt x="515" y="0"/>
                  </a:moveTo>
                  <a:cubicBezTo>
                    <a:pt x="351" y="63"/>
                    <a:pt x="185" y="139"/>
                    <a:pt x="9" y="202"/>
                  </a:cubicBezTo>
                  <a:cubicBezTo>
                    <a:pt x="0" y="202"/>
                    <a:pt x="0" y="202"/>
                    <a:pt x="0" y="202"/>
                  </a:cubicBezTo>
                  <a:cubicBezTo>
                    <a:pt x="179" y="140"/>
                    <a:pt x="348" y="62"/>
                    <a:pt x="515" y="0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7"/>
            <p:cNvSpPr/>
            <p:nvPr/>
          </p:nvSpPr>
          <p:spPr bwMode="auto">
            <a:xfrm>
              <a:off x="2447925" y="1768475"/>
              <a:ext cx="2092325" cy="685800"/>
            </a:xfrm>
            <a:custGeom>
              <a:avLst/>
              <a:gdLst>
                <a:gd name="T0" fmla="*/ 0 w 277"/>
                <a:gd name="T1" fmla="*/ 107 h 107"/>
                <a:gd name="T2" fmla="*/ 277 w 277"/>
                <a:gd name="T3" fmla="*/ 0 h 107"/>
                <a:gd name="T4" fmla="*/ 0 w 277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7" h="107">
                  <a:moveTo>
                    <a:pt x="0" y="107"/>
                  </a:moveTo>
                  <a:cubicBezTo>
                    <a:pt x="93" y="68"/>
                    <a:pt x="185" y="31"/>
                    <a:pt x="277" y="0"/>
                  </a:cubicBezTo>
                  <a:cubicBezTo>
                    <a:pt x="185" y="32"/>
                    <a:pt x="93" y="69"/>
                    <a:pt x="0" y="107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8"/>
            <p:cNvSpPr/>
            <p:nvPr/>
          </p:nvSpPr>
          <p:spPr bwMode="auto">
            <a:xfrm>
              <a:off x="4540250" y="1114425"/>
              <a:ext cx="7645400" cy="2208486"/>
            </a:xfrm>
            <a:custGeom>
              <a:avLst/>
              <a:gdLst>
                <a:gd name="T0" fmla="*/ 0 w 1012"/>
                <a:gd name="T1" fmla="*/ 102 h 232"/>
                <a:gd name="T2" fmla="*/ 410 w 1012"/>
                <a:gd name="T3" fmla="*/ 20 h 232"/>
                <a:gd name="T4" fmla="*/ 895 w 1012"/>
                <a:gd name="T5" fmla="*/ 149 h 232"/>
                <a:gd name="T6" fmla="*/ 1012 w 1012"/>
                <a:gd name="T7" fmla="*/ 227 h 232"/>
                <a:gd name="T8" fmla="*/ 1012 w 1012"/>
                <a:gd name="T9" fmla="*/ 232 h 232"/>
                <a:gd name="T10" fmla="*/ 611 w 1012"/>
                <a:gd name="T11" fmla="*/ 45 h 232"/>
                <a:gd name="T12" fmla="*/ 0 w 1012"/>
                <a:gd name="T13" fmla="*/ 10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2" h="232">
                  <a:moveTo>
                    <a:pt x="0" y="102"/>
                  </a:moveTo>
                  <a:cubicBezTo>
                    <a:pt x="135" y="56"/>
                    <a:pt x="270" y="22"/>
                    <a:pt x="410" y="20"/>
                  </a:cubicBezTo>
                  <a:cubicBezTo>
                    <a:pt x="569" y="16"/>
                    <a:pt x="734" y="55"/>
                    <a:pt x="895" y="149"/>
                  </a:cubicBezTo>
                  <a:cubicBezTo>
                    <a:pt x="934" y="172"/>
                    <a:pt x="973" y="198"/>
                    <a:pt x="1012" y="227"/>
                  </a:cubicBezTo>
                  <a:cubicBezTo>
                    <a:pt x="1012" y="229"/>
                    <a:pt x="1012" y="231"/>
                    <a:pt x="1012" y="232"/>
                  </a:cubicBezTo>
                  <a:cubicBezTo>
                    <a:pt x="883" y="136"/>
                    <a:pt x="745" y="72"/>
                    <a:pt x="611" y="45"/>
                  </a:cubicBezTo>
                  <a:cubicBezTo>
                    <a:pt x="401" y="0"/>
                    <a:pt x="198" y="36"/>
                    <a:pt x="0" y="102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9"/>
            <p:cNvSpPr/>
            <p:nvPr/>
          </p:nvSpPr>
          <p:spPr bwMode="auto">
            <a:xfrm>
              <a:off x="2727325" y="2359025"/>
              <a:ext cx="0" cy="6350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0"/>
            <p:cNvSpPr/>
            <p:nvPr/>
          </p:nvSpPr>
          <p:spPr bwMode="auto">
            <a:xfrm>
              <a:off x="2727325" y="2344738"/>
              <a:ext cx="52388" cy="14288"/>
            </a:xfrm>
            <a:custGeom>
              <a:avLst/>
              <a:gdLst>
                <a:gd name="T0" fmla="*/ 0 w 7"/>
                <a:gd name="T1" fmla="*/ 2 h 2"/>
                <a:gd name="T2" fmla="*/ 7 w 7"/>
                <a:gd name="T3" fmla="*/ 0 h 2"/>
                <a:gd name="T4" fmla="*/ 0 w 7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">
                  <a:moveTo>
                    <a:pt x="0" y="2"/>
                  </a:moveTo>
                  <a:cubicBezTo>
                    <a:pt x="3" y="1"/>
                    <a:pt x="5" y="1"/>
                    <a:pt x="7" y="0"/>
                  </a:cubicBezTo>
                  <a:cubicBezTo>
                    <a:pt x="5" y="1"/>
                    <a:pt x="3" y="1"/>
                    <a:pt x="0" y="2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1"/>
            <p:cNvSpPr/>
            <p:nvPr/>
          </p:nvSpPr>
          <p:spPr bwMode="auto">
            <a:xfrm>
              <a:off x="2779713" y="2249488"/>
              <a:ext cx="271463" cy="95250"/>
            </a:xfrm>
            <a:custGeom>
              <a:avLst/>
              <a:gdLst>
                <a:gd name="T0" fmla="*/ 0 w 36"/>
                <a:gd name="T1" fmla="*/ 15 h 15"/>
                <a:gd name="T2" fmla="*/ 36 w 36"/>
                <a:gd name="T3" fmla="*/ 0 h 15"/>
                <a:gd name="T4" fmla="*/ 0 w 36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5">
                  <a:moveTo>
                    <a:pt x="0" y="15"/>
                  </a:moveTo>
                  <a:cubicBezTo>
                    <a:pt x="12" y="10"/>
                    <a:pt x="24" y="5"/>
                    <a:pt x="36" y="0"/>
                  </a:cubicBezTo>
                  <a:cubicBezTo>
                    <a:pt x="24" y="5"/>
                    <a:pt x="12" y="10"/>
                    <a:pt x="0" y="15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12"/>
            <p:cNvSpPr/>
            <p:nvPr/>
          </p:nvSpPr>
          <p:spPr bwMode="auto">
            <a:xfrm>
              <a:off x="265113" y="2365375"/>
              <a:ext cx="2462213" cy="730250"/>
            </a:xfrm>
            <a:custGeom>
              <a:avLst/>
              <a:gdLst>
                <a:gd name="T0" fmla="*/ 326 w 326"/>
                <a:gd name="T1" fmla="*/ 0 h 114"/>
                <a:gd name="T2" fmla="*/ 15 w 326"/>
                <a:gd name="T3" fmla="*/ 114 h 114"/>
                <a:gd name="T4" fmla="*/ 0 w 326"/>
                <a:gd name="T5" fmla="*/ 114 h 114"/>
                <a:gd name="T6" fmla="*/ 326 w 326"/>
                <a:gd name="T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6" h="114">
                  <a:moveTo>
                    <a:pt x="326" y="0"/>
                  </a:moveTo>
                  <a:cubicBezTo>
                    <a:pt x="225" y="40"/>
                    <a:pt x="122" y="80"/>
                    <a:pt x="15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113" y="80"/>
                    <a:pt x="221" y="41"/>
                    <a:pt x="326" y="0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3"/>
            <p:cNvSpPr/>
            <p:nvPr/>
          </p:nvSpPr>
          <p:spPr bwMode="auto">
            <a:xfrm>
              <a:off x="-7938" y="2211388"/>
              <a:ext cx="3211513" cy="884238"/>
            </a:xfrm>
            <a:custGeom>
              <a:avLst/>
              <a:gdLst>
                <a:gd name="T0" fmla="*/ 131 w 425"/>
                <a:gd name="T1" fmla="*/ 100 h 138"/>
                <a:gd name="T2" fmla="*/ 425 w 425"/>
                <a:gd name="T3" fmla="*/ 0 h 138"/>
                <a:gd name="T4" fmla="*/ 220 w 425"/>
                <a:gd name="T5" fmla="*/ 72 h 138"/>
                <a:gd name="T6" fmla="*/ 5 w 425"/>
                <a:gd name="T7" fmla="*/ 138 h 138"/>
                <a:gd name="T8" fmla="*/ 0 w 425"/>
                <a:gd name="T9" fmla="*/ 138 h 138"/>
                <a:gd name="T10" fmla="*/ 131 w 425"/>
                <a:gd name="T11" fmla="*/ 10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5" h="138">
                  <a:moveTo>
                    <a:pt x="131" y="100"/>
                  </a:moveTo>
                  <a:cubicBezTo>
                    <a:pt x="232" y="69"/>
                    <a:pt x="329" y="34"/>
                    <a:pt x="425" y="0"/>
                  </a:cubicBezTo>
                  <a:cubicBezTo>
                    <a:pt x="358" y="24"/>
                    <a:pt x="290" y="49"/>
                    <a:pt x="220" y="72"/>
                  </a:cubicBezTo>
                  <a:cubicBezTo>
                    <a:pt x="150" y="96"/>
                    <a:pt x="78" y="118"/>
                    <a:pt x="5" y="13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44" y="126"/>
                    <a:pt x="88" y="114"/>
                    <a:pt x="131" y="100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14"/>
            <p:cNvSpPr/>
            <p:nvPr/>
          </p:nvSpPr>
          <p:spPr bwMode="auto">
            <a:xfrm>
              <a:off x="3203575" y="1344613"/>
              <a:ext cx="8982075" cy="1681163"/>
            </a:xfrm>
            <a:custGeom>
              <a:avLst/>
              <a:gdLst>
                <a:gd name="T0" fmla="*/ 242 w 1189"/>
                <a:gd name="T1" fmla="*/ 59 h 262"/>
                <a:gd name="T2" fmla="*/ 0 w 1189"/>
                <a:gd name="T3" fmla="*/ 135 h 262"/>
                <a:gd name="T4" fmla="*/ 471 w 1189"/>
                <a:gd name="T5" fmla="*/ 19 h 262"/>
                <a:gd name="T6" fmla="*/ 966 w 1189"/>
                <a:gd name="T7" fmla="*/ 118 h 262"/>
                <a:gd name="T8" fmla="*/ 1189 w 1189"/>
                <a:gd name="T9" fmla="*/ 252 h 262"/>
                <a:gd name="T10" fmla="*/ 1189 w 1189"/>
                <a:gd name="T11" fmla="*/ 262 h 262"/>
                <a:gd name="T12" fmla="*/ 791 w 1189"/>
                <a:gd name="T13" fmla="*/ 59 h 262"/>
                <a:gd name="T14" fmla="*/ 242 w 1189"/>
                <a:gd name="T15" fmla="*/ 5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9" h="262">
                  <a:moveTo>
                    <a:pt x="242" y="59"/>
                  </a:moveTo>
                  <a:cubicBezTo>
                    <a:pt x="161" y="80"/>
                    <a:pt x="81" y="107"/>
                    <a:pt x="0" y="135"/>
                  </a:cubicBezTo>
                  <a:cubicBezTo>
                    <a:pt x="156" y="79"/>
                    <a:pt x="310" y="28"/>
                    <a:pt x="471" y="19"/>
                  </a:cubicBezTo>
                  <a:cubicBezTo>
                    <a:pt x="632" y="8"/>
                    <a:pt x="801" y="40"/>
                    <a:pt x="966" y="118"/>
                  </a:cubicBezTo>
                  <a:cubicBezTo>
                    <a:pt x="1042" y="154"/>
                    <a:pt x="1118" y="200"/>
                    <a:pt x="1189" y="252"/>
                  </a:cubicBezTo>
                  <a:cubicBezTo>
                    <a:pt x="1189" y="255"/>
                    <a:pt x="1189" y="259"/>
                    <a:pt x="1189" y="262"/>
                  </a:cubicBezTo>
                  <a:cubicBezTo>
                    <a:pt x="1066" y="173"/>
                    <a:pt x="929" y="100"/>
                    <a:pt x="791" y="59"/>
                  </a:cubicBezTo>
                  <a:cubicBezTo>
                    <a:pt x="600" y="0"/>
                    <a:pt x="417" y="12"/>
                    <a:pt x="242" y="59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5"/>
            <p:cNvSpPr/>
            <p:nvPr/>
          </p:nvSpPr>
          <p:spPr bwMode="auto">
            <a:xfrm>
              <a:off x="196850" y="2198688"/>
              <a:ext cx="3006725" cy="896938"/>
            </a:xfrm>
            <a:custGeom>
              <a:avLst/>
              <a:gdLst>
                <a:gd name="T0" fmla="*/ 398 w 398"/>
                <a:gd name="T1" fmla="*/ 0 h 140"/>
                <a:gd name="T2" fmla="*/ 10 w 398"/>
                <a:gd name="T3" fmla="*/ 140 h 140"/>
                <a:gd name="T4" fmla="*/ 0 w 398"/>
                <a:gd name="T5" fmla="*/ 140 h 140"/>
                <a:gd name="T6" fmla="*/ 398 w 398"/>
                <a:gd name="T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8" h="140">
                  <a:moveTo>
                    <a:pt x="398" y="0"/>
                  </a:moveTo>
                  <a:cubicBezTo>
                    <a:pt x="273" y="49"/>
                    <a:pt x="145" y="99"/>
                    <a:pt x="10" y="14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38" y="99"/>
                    <a:pt x="270" y="49"/>
                    <a:pt x="398" y="0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6"/>
            <p:cNvSpPr/>
            <p:nvPr/>
          </p:nvSpPr>
          <p:spPr bwMode="auto">
            <a:xfrm>
              <a:off x="90488" y="2108200"/>
              <a:ext cx="3430588" cy="987425"/>
            </a:xfrm>
            <a:custGeom>
              <a:avLst/>
              <a:gdLst>
                <a:gd name="T0" fmla="*/ 454 w 454"/>
                <a:gd name="T1" fmla="*/ 0 h 154"/>
                <a:gd name="T2" fmla="*/ 245 w 454"/>
                <a:gd name="T3" fmla="*/ 76 h 154"/>
                <a:gd name="T4" fmla="*/ 8 w 454"/>
                <a:gd name="T5" fmla="*/ 154 h 154"/>
                <a:gd name="T6" fmla="*/ 0 w 454"/>
                <a:gd name="T7" fmla="*/ 154 h 154"/>
                <a:gd name="T8" fmla="*/ 454 w 454"/>
                <a:gd name="T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" h="154">
                  <a:moveTo>
                    <a:pt x="454" y="0"/>
                  </a:moveTo>
                  <a:cubicBezTo>
                    <a:pt x="385" y="25"/>
                    <a:pt x="316" y="51"/>
                    <a:pt x="245" y="76"/>
                  </a:cubicBezTo>
                  <a:cubicBezTo>
                    <a:pt x="168" y="105"/>
                    <a:pt x="89" y="131"/>
                    <a:pt x="8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158" y="109"/>
                    <a:pt x="307" y="51"/>
                    <a:pt x="454" y="0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7"/>
            <p:cNvSpPr/>
            <p:nvPr/>
          </p:nvSpPr>
          <p:spPr bwMode="auto">
            <a:xfrm>
              <a:off x="3521075" y="1312863"/>
              <a:ext cx="8664575" cy="1628775"/>
            </a:xfrm>
            <a:custGeom>
              <a:avLst/>
              <a:gdLst>
                <a:gd name="T0" fmla="*/ 292 w 1147"/>
                <a:gd name="T1" fmla="*/ 41 h 254"/>
                <a:gd name="T2" fmla="*/ 0 w 1147"/>
                <a:gd name="T3" fmla="*/ 124 h 254"/>
                <a:gd name="T4" fmla="*/ 254 w 1147"/>
                <a:gd name="T5" fmla="*/ 46 h 254"/>
                <a:gd name="T6" fmla="*/ 733 w 1147"/>
                <a:gd name="T7" fmla="*/ 45 h 254"/>
                <a:gd name="T8" fmla="*/ 1147 w 1147"/>
                <a:gd name="T9" fmla="*/ 247 h 254"/>
                <a:gd name="T10" fmla="*/ 1147 w 1147"/>
                <a:gd name="T11" fmla="*/ 254 h 254"/>
                <a:gd name="T12" fmla="*/ 888 w 1147"/>
                <a:gd name="T13" fmla="*/ 105 h 254"/>
                <a:gd name="T14" fmla="*/ 292 w 1147"/>
                <a:gd name="T15" fmla="*/ 4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7" h="254">
                  <a:moveTo>
                    <a:pt x="292" y="41"/>
                  </a:moveTo>
                  <a:cubicBezTo>
                    <a:pt x="194" y="60"/>
                    <a:pt x="97" y="91"/>
                    <a:pt x="0" y="124"/>
                  </a:cubicBezTo>
                  <a:cubicBezTo>
                    <a:pt x="84" y="94"/>
                    <a:pt x="168" y="65"/>
                    <a:pt x="254" y="46"/>
                  </a:cubicBezTo>
                  <a:cubicBezTo>
                    <a:pt x="408" y="10"/>
                    <a:pt x="569" y="3"/>
                    <a:pt x="733" y="45"/>
                  </a:cubicBezTo>
                  <a:cubicBezTo>
                    <a:pt x="873" y="78"/>
                    <a:pt x="1017" y="151"/>
                    <a:pt x="1147" y="247"/>
                  </a:cubicBezTo>
                  <a:cubicBezTo>
                    <a:pt x="1147" y="249"/>
                    <a:pt x="1147" y="252"/>
                    <a:pt x="1147" y="254"/>
                  </a:cubicBezTo>
                  <a:cubicBezTo>
                    <a:pt x="1064" y="194"/>
                    <a:pt x="977" y="143"/>
                    <a:pt x="888" y="105"/>
                  </a:cubicBezTo>
                  <a:cubicBezTo>
                    <a:pt x="687" y="18"/>
                    <a:pt x="482" y="0"/>
                    <a:pt x="292" y="41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11" grpId="0"/>
      <p:bldP spid="15" grpId="0"/>
      <p:bldP spid="17" grpId="0"/>
      <p:bldP spid="21" grpId="0"/>
      <p:bldP spid="26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 bwMode="auto">
          <a:xfrm flipH="1" flipV="1">
            <a:off x="502444" y="-11430"/>
            <a:ext cx="8630126" cy="756285"/>
          </a:xfrm>
          <a:custGeom>
            <a:avLst/>
            <a:gdLst>
              <a:gd name="T0" fmla="*/ 0 w 1012"/>
              <a:gd name="T1" fmla="*/ 102 h 232"/>
              <a:gd name="T2" fmla="*/ 410 w 1012"/>
              <a:gd name="T3" fmla="*/ 20 h 232"/>
              <a:gd name="T4" fmla="*/ 895 w 1012"/>
              <a:gd name="T5" fmla="*/ 149 h 232"/>
              <a:gd name="T6" fmla="*/ 1012 w 1012"/>
              <a:gd name="T7" fmla="*/ 227 h 232"/>
              <a:gd name="T8" fmla="*/ 1012 w 1012"/>
              <a:gd name="T9" fmla="*/ 232 h 232"/>
              <a:gd name="T10" fmla="*/ 611 w 1012"/>
              <a:gd name="T11" fmla="*/ 45 h 232"/>
              <a:gd name="T12" fmla="*/ 0 w 1012"/>
              <a:gd name="T13" fmla="*/ 102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12" h="232">
                <a:moveTo>
                  <a:pt x="0" y="102"/>
                </a:moveTo>
                <a:cubicBezTo>
                  <a:pt x="135" y="56"/>
                  <a:pt x="270" y="22"/>
                  <a:pt x="410" y="20"/>
                </a:cubicBezTo>
                <a:cubicBezTo>
                  <a:pt x="569" y="16"/>
                  <a:pt x="734" y="55"/>
                  <a:pt x="895" y="149"/>
                </a:cubicBezTo>
                <a:cubicBezTo>
                  <a:pt x="934" y="172"/>
                  <a:pt x="973" y="198"/>
                  <a:pt x="1012" y="227"/>
                </a:cubicBezTo>
                <a:cubicBezTo>
                  <a:pt x="1012" y="229"/>
                  <a:pt x="1012" y="231"/>
                  <a:pt x="1012" y="232"/>
                </a:cubicBezTo>
                <a:cubicBezTo>
                  <a:pt x="883" y="136"/>
                  <a:pt x="745" y="72"/>
                  <a:pt x="611" y="45"/>
                </a:cubicBezTo>
                <a:cubicBezTo>
                  <a:pt x="401" y="0"/>
                  <a:pt x="198" y="36"/>
                  <a:pt x="0" y="102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58000">
                <a:schemeClr val="bg2">
                  <a:lumMod val="75000"/>
                </a:schemeClr>
              </a:gs>
              <a:gs pos="100000">
                <a:schemeClr val="bg2"/>
              </a:gs>
            </a:gsLst>
            <a:lin ang="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Freeform 17"/>
          <p:cNvSpPr/>
          <p:nvPr/>
        </p:nvSpPr>
        <p:spPr bwMode="auto">
          <a:xfrm flipH="1" flipV="1">
            <a:off x="-8572" y="187960"/>
            <a:ext cx="9054941" cy="640080"/>
          </a:xfrm>
          <a:custGeom>
            <a:avLst/>
            <a:gdLst>
              <a:gd name="T0" fmla="*/ 292 w 1147"/>
              <a:gd name="T1" fmla="*/ 41 h 254"/>
              <a:gd name="T2" fmla="*/ 0 w 1147"/>
              <a:gd name="T3" fmla="*/ 124 h 254"/>
              <a:gd name="T4" fmla="*/ 254 w 1147"/>
              <a:gd name="T5" fmla="*/ 46 h 254"/>
              <a:gd name="T6" fmla="*/ 733 w 1147"/>
              <a:gd name="T7" fmla="*/ 45 h 254"/>
              <a:gd name="T8" fmla="*/ 1147 w 1147"/>
              <a:gd name="T9" fmla="*/ 247 h 254"/>
              <a:gd name="T10" fmla="*/ 1147 w 1147"/>
              <a:gd name="T11" fmla="*/ 254 h 254"/>
              <a:gd name="T12" fmla="*/ 888 w 1147"/>
              <a:gd name="T13" fmla="*/ 105 h 254"/>
              <a:gd name="T14" fmla="*/ 292 w 1147"/>
              <a:gd name="T15" fmla="*/ 41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47" h="254">
                <a:moveTo>
                  <a:pt x="292" y="41"/>
                </a:moveTo>
                <a:cubicBezTo>
                  <a:pt x="194" y="60"/>
                  <a:pt x="97" y="91"/>
                  <a:pt x="0" y="124"/>
                </a:cubicBezTo>
                <a:cubicBezTo>
                  <a:pt x="84" y="94"/>
                  <a:pt x="168" y="65"/>
                  <a:pt x="254" y="46"/>
                </a:cubicBezTo>
                <a:cubicBezTo>
                  <a:pt x="408" y="10"/>
                  <a:pt x="569" y="3"/>
                  <a:pt x="733" y="45"/>
                </a:cubicBezTo>
                <a:cubicBezTo>
                  <a:pt x="873" y="78"/>
                  <a:pt x="1017" y="151"/>
                  <a:pt x="1147" y="247"/>
                </a:cubicBezTo>
                <a:cubicBezTo>
                  <a:pt x="1147" y="249"/>
                  <a:pt x="1147" y="252"/>
                  <a:pt x="1147" y="254"/>
                </a:cubicBezTo>
                <a:cubicBezTo>
                  <a:pt x="1064" y="194"/>
                  <a:pt x="977" y="143"/>
                  <a:pt x="888" y="105"/>
                </a:cubicBezTo>
                <a:cubicBezTo>
                  <a:pt x="687" y="18"/>
                  <a:pt x="482" y="0"/>
                  <a:pt x="292" y="41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58000">
                <a:schemeClr val="accent1"/>
              </a:gs>
              <a:gs pos="100000">
                <a:schemeClr val="tx2"/>
              </a:gs>
            </a:gsLst>
            <a:lin ang="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Freeform 5"/>
          <p:cNvSpPr/>
          <p:nvPr/>
        </p:nvSpPr>
        <p:spPr bwMode="auto">
          <a:xfrm flipH="1" flipV="1">
            <a:off x="197644" y="-11430"/>
            <a:ext cx="8796814" cy="658495"/>
          </a:xfrm>
          <a:custGeom>
            <a:avLst/>
            <a:gdLst>
              <a:gd name="T0" fmla="*/ 80 w 1029"/>
              <a:gd name="T1" fmla="*/ 110 h 255"/>
              <a:gd name="T2" fmla="*/ 0 w 1029"/>
              <a:gd name="T3" fmla="*/ 138 h 255"/>
              <a:gd name="T4" fmla="*/ 172 w 1029"/>
              <a:gd name="T5" fmla="*/ 81 h 255"/>
              <a:gd name="T6" fmla="*/ 1029 w 1029"/>
              <a:gd name="T7" fmla="*/ 234 h 255"/>
              <a:gd name="T8" fmla="*/ 1029 w 1029"/>
              <a:gd name="T9" fmla="*/ 255 h 255"/>
              <a:gd name="T10" fmla="*/ 1028 w 1029"/>
              <a:gd name="T11" fmla="*/ 255 h 255"/>
              <a:gd name="T12" fmla="*/ 80 w 1029"/>
              <a:gd name="T13" fmla="*/ 110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9" h="255">
                <a:moveTo>
                  <a:pt x="80" y="110"/>
                </a:moveTo>
                <a:cubicBezTo>
                  <a:pt x="53" y="119"/>
                  <a:pt x="26" y="128"/>
                  <a:pt x="0" y="138"/>
                </a:cubicBezTo>
                <a:cubicBezTo>
                  <a:pt x="57" y="116"/>
                  <a:pt x="114" y="96"/>
                  <a:pt x="172" y="81"/>
                </a:cubicBezTo>
                <a:cubicBezTo>
                  <a:pt x="444" y="0"/>
                  <a:pt x="744" y="14"/>
                  <a:pt x="1029" y="234"/>
                </a:cubicBezTo>
                <a:cubicBezTo>
                  <a:pt x="1029" y="241"/>
                  <a:pt x="1029" y="248"/>
                  <a:pt x="1029" y="255"/>
                </a:cubicBezTo>
                <a:cubicBezTo>
                  <a:pt x="1028" y="255"/>
                  <a:pt x="1028" y="255"/>
                  <a:pt x="1028" y="255"/>
                </a:cubicBezTo>
                <a:cubicBezTo>
                  <a:pt x="716" y="17"/>
                  <a:pt x="380" y="7"/>
                  <a:pt x="80" y="110"/>
                </a:cubicBezTo>
                <a:close/>
              </a:path>
            </a:pathLst>
          </a:custGeom>
          <a:gradFill>
            <a:gsLst>
              <a:gs pos="100000">
                <a:srgbClr val="13589A">
                  <a:alpha val="100000"/>
                  <a:lumMod val="97000"/>
                </a:srgbClr>
              </a:gs>
              <a:gs pos="100000">
                <a:srgbClr val="154C84">
                  <a:alpha val="100000"/>
                </a:srgbClr>
              </a:gs>
              <a:gs pos="3000">
                <a:schemeClr val="tx2">
                  <a:alpha val="21000"/>
                </a:schemeClr>
              </a:gs>
            </a:gsLst>
            <a:lin ang="108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文本框 4"/>
          <p:cNvSpPr txBox="1"/>
          <p:nvPr/>
        </p:nvSpPr>
        <p:spPr>
          <a:xfrm>
            <a:off x="2090458" y="1503361"/>
            <a:ext cx="5095952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5.3   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实对称矩阵的对角化</a:t>
            </a:r>
            <a:endParaRPr lang="zh-CN" altLang="en-US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5"/>
          <p:cNvSpPr txBox="1"/>
          <p:nvPr/>
        </p:nvSpPr>
        <p:spPr>
          <a:xfrm>
            <a:off x="1926325" y="2372035"/>
            <a:ext cx="4511939" cy="662554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一、相似矩阵</a:t>
            </a:r>
          </a:p>
        </p:txBody>
      </p:sp>
      <p:sp>
        <p:nvSpPr>
          <p:cNvPr id="16" name="文本框 6"/>
          <p:cNvSpPr txBox="1"/>
          <p:nvPr/>
        </p:nvSpPr>
        <p:spPr>
          <a:xfrm>
            <a:off x="1926324" y="2989137"/>
            <a:ext cx="6309245" cy="738664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二、实对称矩阵的特征值与特征向量</a:t>
            </a:r>
          </a:p>
        </p:txBody>
      </p:sp>
      <p:sp>
        <p:nvSpPr>
          <p:cNvPr id="17" name="文本框 8"/>
          <p:cNvSpPr txBox="1"/>
          <p:nvPr/>
        </p:nvSpPr>
        <p:spPr>
          <a:xfrm>
            <a:off x="1926323" y="3651691"/>
            <a:ext cx="5375101" cy="662489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三、实对称矩阵的相似对角化</a:t>
            </a:r>
          </a:p>
        </p:txBody>
      </p:sp>
      <p:grpSp>
        <p:nvGrpSpPr>
          <p:cNvPr id="18" name="组合 17"/>
          <p:cNvGrpSpPr/>
          <p:nvPr/>
        </p:nvGrpSpPr>
        <p:grpSpPr>
          <a:xfrm flipH="1">
            <a:off x="6429852" y="-11430"/>
            <a:ext cx="2717006" cy="720090"/>
            <a:chOff x="2480600" y="4407823"/>
            <a:chExt cx="8358786" cy="1849336"/>
          </a:xfrm>
        </p:grpSpPr>
        <p:sp>
          <p:nvSpPr>
            <p:cNvPr id="19" name="Freeform 5"/>
            <p:cNvSpPr/>
            <p:nvPr/>
          </p:nvSpPr>
          <p:spPr bwMode="auto">
            <a:xfrm>
              <a:off x="2480600" y="4407823"/>
              <a:ext cx="8358786" cy="1849336"/>
            </a:xfrm>
            <a:custGeom>
              <a:avLst/>
              <a:gdLst>
                <a:gd name="T0" fmla="*/ 403 w 1148"/>
                <a:gd name="T1" fmla="*/ 226 h 251"/>
                <a:gd name="T2" fmla="*/ 1040 w 1148"/>
                <a:gd name="T3" fmla="*/ 69 h 251"/>
                <a:gd name="T4" fmla="*/ 1148 w 1148"/>
                <a:gd name="T5" fmla="*/ 0 h 251"/>
                <a:gd name="T6" fmla="*/ 1146 w 1148"/>
                <a:gd name="T7" fmla="*/ 0 h 251"/>
                <a:gd name="T8" fmla="*/ 481 w 1148"/>
                <a:gd name="T9" fmla="*/ 210 h 251"/>
                <a:gd name="T10" fmla="*/ 42 w 1148"/>
                <a:gd name="T11" fmla="*/ 0 h 251"/>
                <a:gd name="T12" fmla="*/ 0 w 1148"/>
                <a:gd name="T13" fmla="*/ 0 h 251"/>
                <a:gd name="T14" fmla="*/ 403 w 1148"/>
                <a:gd name="T15" fmla="*/ 22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8" h="251">
                  <a:moveTo>
                    <a:pt x="403" y="226"/>
                  </a:moveTo>
                  <a:cubicBezTo>
                    <a:pt x="632" y="251"/>
                    <a:pt x="867" y="171"/>
                    <a:pt x="1040" y="69"/>
                  </a:cubicBezTo>
                  <a:cubicBezTo>
                    <a:pt x="1078" y="47"/>
                    <a:pt x="1114" y="24"/>
                    <a:pt x="1148" y="0"/>
                  </a:cubicBezTo>
                  <a:cubicBezTo>
                    <a:pt x="1146" y="0"/>
                    <a:pt x="1146" y="0"/>
                    <a:pt x="1146" y="0"/>
                  </a:cubicBezTo>
                  <a:cubicBezTo>
                    <a:pt x="976" y="120"/>
                    <a:pt x="731" y="223"/>
                    <a:pt x="481" y="210"/>
                  </a:cubicBezTo>
                  <a:cubicBezTo>
                    <a:pt x="308" y="203"/>
                    <a:pt x="132" y="137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8" y="138"/>
                    <a:pt x="239" y="210"/>
                    <a:pt x="403" y="226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6"/>
            <p:cNvSpPr/>
            <p:nvPr/>
          </p:nvSpPr>
          <p:spPr bwMode="auto">
            <a:xfrm>
              <a:off x="2837394" y="4407823"/>
              <a:ext cx="7966585" cy="1745839"/>
            </a:xfrm>
            <a:custGeom>
              <a:avLst/>
              <a:gdLst>
                <a:gd name="T0" fmla="*/ 318 w 1094"/>
                <a:gd name="T1" fmla="*/ 183 h 237"/>
                <a:gd name="T2" fmla="*/ 12 w 1094"/>
                <a:gd name="T3" fmla="*/ 0 h 237"/>
                <a:gd name="T4" fmla="*/ 0 w 1094"/>
                <a:gd name="T5" fmla="*/ 0 h 237"/>
                <a:gd name="T6" fmla="*/ 625 w 1094"/>
                <a:gd name="T7" fmla="*/ 195 h 237"/>
                <a:gd name="T8" fmla="*/ 1094 w 1094"/>
                <a:gd name="T9" fmla="*/ 0 h 237"/>
                <a:gd name="T10" fmla="*/ 1093 w 1094"/>
                <a:gd name="T11" fmla="*/ 0 h 237"/>
                <a:gd name="T12" fmla="*/ 788 w 1094"/>
                <a:gd name="T13" fmla="*/ 148 h 237"/>
                <a:gd name="T14" fmla="*/ 318 w 1094"/>
                <a:gd name="T15" fmla="*/ 183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4" h="237">
                  <a:moveTo>
                    <a:pt x="318" y="183"/>
                  </a:moveTo>
                  <a:cubicBezTo>
                    <a:pt x="195" y="160"/>
                    <a:pt x="81" y="98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5" y="188"/>
                    <a:pt x="396" y="237"/>
                    <a:pt x="625" y="195"/>
                  </a:cubicBezTo>
                  <a:cubicBezTo>
                    <a:pt x="804" y="164"/>
                    <a:pt x="963" y="88"/>
                    <a:pt x="1094" y="0"/>
                  </a:cubicBezTo>
                  <a:cubicBezTo>
                    <a:pt x="1093" y="0"/>
                    <a:pt x="1093" y="0"/>
                    <a:pt x="1093" y="0"/>
                  </a:cubicBezTo>
                  <a:cubicBezTo>
                    <a:pt x="1003" y="59"/>
                    <a:pt x="902" y="111"/>
                    <a:pt x="788" y="148"/>
                  </a:cubicBezTo>
                  <a:cubicBezTo>
                    <a:pt x="641" y="197"/>
                    <a:pt x="473" y="217"/>
                    <a:pt x="318" y="183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7"/>
            <p:cNvSpPr/>
            <p:nvPr/>
          </p:nvSpPr>
          <p:spPr bwMode="auto">
            <a:xfrm>
              <a:off x="3785213" y="4407823"/>
              <a:ext cx="6879861" cy="1511608"/>
            </a:xfrm>
            <a:custGeom>
              <a:avLst/>
              <a:gdLst>
                <a:gd name="T0" fmla="*/ 668 w 945"/>
                <a:gd name="T1" fmla="*/ 122 h 205"/>
                <a:gd name="T2" fmla="*/ 945 w 945"/>
                <a:gd name="T3" fmla="*/ 0 h 205"/>
                <a:gd name="T4" fmla="*/ 943 w 945"/>
                <a:gd name="T5" fmla="*/ 0 h 205"/>
                <a:gd name="T6" fmla="*/ 207 w 945"/>
                <a:gd name="T7" fmla="*/ 116 h 205"/>
                <a:gd name="T8" fmla="*/ 20 w 945"/>
                <a:gd name="T9" fmla="*/ 0 h 205"/>
                <a:gd name="T10" fmla="*/ 0 w 945"/>
                <a:gd name="T11" fmla="*/ 0 h 205"/>
                <a:gd name="T12" fmla="*/ 668 w 945"/>
                <a:gd name="T13" fmla="*/ 122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5" h="205">
                  <a:moveTo>
                    <a:pt x="668" y="122"/>
                  </a:moveTo>
                  <a:cubicBezTo>
                    <a:pt x="771" y="92"/>
                    <a:pt x="863" y="50"/>
                    <a:pt x="945" y="0"/>
                  </a:cubicBezTo>
                  <a:cubicBezTo>
                    <a:pt x="943" y="0"/>
                    <a:pt x="943" y="0"/>
                    <a:pt x="943" y="0"/>
                  </a:cubicBezTo>
                  <a:cubicBezTo>
                    <a:pt x="746" y="121"/>
                    <a:pt x="458" y="205"/>
                    <a:pt x="207" y="116"/>
                  </a:cubicBezTo>
                  <a:cubicBezTo>
                    <a:pt x="135" y="91"/>
                    <a:pt x="70" y="52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9" y="167"/>
                    <a:pt x="443" y="189"/>
                    <a:pt x="668" y="122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8"/>
            <p:cNvSpPr/>
            <p:nvPr/>
          </p:nvSpPr>
          <p:spPr bwMode="auto">
            <a:xfrm>
              <a:off x="3610902" y="4407823"/>
              <a:ext cx="7092303" cy="1598764"/>
            </a:xfrm>
            <a:custGeom>
              <a:avLst/>
              <a:gdLst>
                <a:gd name="T0" fmla="*/ 246 w 974"/>
                <a:gd name="T1" fmla="*/ 142 h 217"/>
                <a:gd name="T2" fmla="*/ 928 w 974"/>
                <a:gd name="T3" fmla="*/ 27 h 217"/>
                <a:gd name="T4" fmla="*/ 974 w 974"/>
                <a:gd name="T5" fmla="*/ 0 h 217"/>
                <a:gd name="T6" fmla="*/ 969 w 974"/>
                <a:gd name="T7" fmla="*/ 0 h 217"/>
                <a:gd name="T8" fmla="*/ 879 w 974"/>
                <a:gd name="T9" fmla="*/ 50 h 217"/>
                <a:gd name="T10" fmla="*/ 56 w 974"/>
                <a:gd name="T11" fmla="*/ 34 h 217"/>
                <a:gd name="T12" fmla="*/ 18 w 974"/>
                <a:gd name="T13" fmla="*/ 0 h 217"/>
                <a:gd name="T14" fmla="*/ 0 w 974"/>
                <a:gd name="T15" fmla="*/ 0 h 217"/>
                <a:gd name="T16" fmla="*/ 246 w 974"/>
                <a:gd name="T17" fmla="*/ 142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4" h="217">
                  <a:moveTo>
                    <a:pt x="246" y="142"/>
                  </a:moveTo>
                  <a:cubicBezTo>
                    <a:pt x="479" y="206"/>
                    <a:pt x="740" y="135"/>
                    <a:pt x="928" y="27"/>
                  </a:cubicBezTo>
                  <a:cubicBezTo>
                    <a:pt x="943" y="18"/>
                    <a:pt x="959" y="9"/>
                    <a:pt x="974" y="0"/>
                  </a:cubicBezTo>
                  <a:cubicBezTo>
                    <a:pt x="969" y="0"/>
                    <a:pt x="969" y="0"/>
                    <a:pt x="969" y="0"/>
                  </a:cubicBezTo>
                  <a:cubicBezTo>
                    <a:pt x="940" y="17"/>
                    <a:pt x="910" y="34"/>
                    <a:pt x="879" y="50"/>
                  </a:cubicBezTo>
                  <a:cubicBezTo>
                    <a:pt x="643" y="178"/>
                    <a:pt x="276" y="217"/>
                    <a:pt x="56" y="34"/>
                  </a:cubicBezTo>
                  <a:cubicBezTo>
                    <a:pt x="43" y="23"/>
                    <a:pt x="30" y="12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3" y="70"/>
                    <a:pt x="150" y="119"/>
                    <a:pt x="246" y="142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5"/>
          <p:cNvSpPr txBox="1"/>
          <p:nvPr/>
        </p:nvSpPr>
        <p:spPr>
          <a:xfrm>
            <a:off x="536407" y="1089237"/>
            <a:ext cx="856540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说明</a:t>
            </a:r>
          </a:p>
        </p:txBody>
      </p:sp>
      <p:sp>
        <p:nvSpPr>
          <p:cNvPr id="4" name="文本框 5"/>
          <p:cNvSpPr txBox="1"/>
          <p:nvPr/>
        </p:nvSpPr>
        <p:spPr>
          <a:xfrm>
            <a:off x="1371077" y="1083823"/>
            <a:ext cx="2930169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由上面性质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2-3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知：</a:t>
            </a:r>
          </a:p>
        </p:txBody>
      </p:sp>
      <p:sp>
        <p:nvSpPr>
          <p:cNvPr id="5" name="文本框 5"/>
          <p:cNvSpPr txBox="1"/>
          <p:nvPr/>
        </p:nvSpPr>
        <p:spPr>
          <a:xfrm>
            <a:off x="1383778" y="1541023"/>
            <a:ext cx="2917468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特征向量相互正交；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177777" y="1553723"/>
            <a:ext cx="4425117" cy="513466"/>
            <a:chOff x="5782031" y="1688805"/>
            <a:chExt cx="4425117" cy="513466"/>
          </a:xfrm>
        </p:grpSpPr>
        <p:sp>
          <p:nvSpPr>
            <p:cNvPr id="7" name="文本框 5"/>
            <p:cNvSpPr txBox="1"/>
            <p:nvPr/>
          </p:nvSpPr>
          <p:spPr>
            <a:xfrm>
              <a:off x="5782031" y="1688805"/>
              <a:ext cx="4357505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若实对称矩阵有一 </a:t>
              </a:r>
              <a:r>
                <a:rPr lang="en-US" altLang="zh-CN" sz="2400" b="1" i="1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宋体" panose="02010600030101010101" pitchFamily="2" charset="-122"/>
                </a:rPr>
                <a:t>r</a:t>
              </a:r>
              <a:r>
                <a: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 </a:t>
              </a:r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重特征值</a:t>
              </a:r>
            </a:p>
          </p:txBody>
        </p:sp>
        <p:graphicFrame>
          <p:nvGraphicFramePr>
            <p:cNvPr id="8" name="对象 7"/>
            <p:cNvGraphicFramePr>
              <a:graphicFrameLocks noChangeAspect="1"/>
            </p:cNvGraphicFramePr>
            <p:nvPr/>
          </p:nvGraphicFramePr>
          <p:xfrm>
            <a:off x="9813448" y="1751421"/>
            <a:ext cx="393700" cy="450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4267200" imgH="4876800" progId="Equation.DSMT4">
                    <p:embed/>
                  </p:oleObj>
                </mc:Choice>
                <mc:Fallback>
                  <p:oleObj name="Equation" r:id="rId2" imgW="4267200" imgH="4876800" progId="Equation.DSMT4">
                    <p:embed/>
                    <p:pic>
                      <p:nvPicPr>
                        <p:cNvPr id="0" name="图片 502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813448" y="1751421"/>
                          <a:ext cx="393700" cy="450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文本框 5"/>
          <p:cNvSpPr txBox="1"/>
          <p:nvPr/>
        </p:nvSpPr>
        <p:spPr>
          <a:xfrm>
            <a:off x="1374606" y="2029037"/>
            <a:ext cx="5923840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与之对应，必有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r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个线性无关的特征向量；</a:t>
            </a:r>
          </a:p>
        </p:txBody>
      </p:sp>
      <p:sp>
        <p:nvSpPr>
          <p:cNvPr id="10" name="文本框 5"/>
          <p:cNvSpPr txBox="1"/>
          <p:nvPr/>
        </p:nvSpPr>
        <p:spPr>
          <a:xfrm>
            <a:off x="1374606" y="2498937"/>
            <a:ext cx="1888771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向量正交化，</a:t>
            </a:r>
          </a:p>
        </p:txBody>
      </p:sp>
      <p:sp>
        <p:nvSpPr>
          <p:cNvPr id="11" name="文本框 5"/>
          <p:cNvSpPr txBox="1"/>
          <p:nvPr/>
        </p:nvSpPr>
        <p:spPr>
          <a:xfrm>
            <a:off x="1396479" y="2965067"/>
            <a:ext cx="2381248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征向量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.</a:t>
            </a:r>
            <a:endParaRPr lang="zh-CN" altLang="en-US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2" name="文本框 5"/>
          <p:cNvSpPr txBox="1"/>
          <p:nvPr/>
        </p:nvSpPr>
        <p:spPr>
          <a:xfrm>
            <a:off x="7206334" y="2011872"/>
            <a:ext cx="1567740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将这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r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个</a:t>
            </a:r>
          </a:p>
        </p:txBody>
      </p:sp>
      <p:sp>
        <p:nvSpPr>
          <p:cNvPr id="13" name="文本框 5"/>
          <p:cNvSpPr txBox="1"/>
          <p:nvPr/>
        </p:nvSpPr>
        <p:spPr>
          <a:xfrm>
            <a:off x="1389859" y="3687323"/>
            <a:ext cx="3824243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对一个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n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阶实对称矩阵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A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，</a:t>
            </a:r>
            <a:endParaRPr lang="zh-CN" altLang="en-US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4" name="文本框 5"/>
          <p:cNvSpPr txBox="1"/>
          <p:nvPr/>
        </p:nvSpPr>
        <p:spPr>
          <a:xfrm>
            <a:off x="1389859" y="4131823"/>
            <a:ext cx="3824243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正交的单位特征向量，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1409177" y="4563918"/>
            <a:ext cx="3101557" cy="506413"/>
            <a:chOff x="3013431" y="4699000"/>
            <a:chExt cx="3101557" cy="506413"/>
          </a:xfrm>
        </p:grpSpPr>
        <p:sp>
          <p:nvSpPr>
            <p:cNvPr id="16" name="文本框 5"/>
            <p:cNvSpPr txBox="1"/>
            <p:nvPr/>
          </p:nvSpPr>
          <p:spPr>
            <a:xfrm>
              <a:off x="3013431" y="4736804"/>
              <a:ext cx="1063269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24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宋体" panose="02010600030101010101" pitchFamily="2" charset="-122"/>
                </a:rPr>
                <a:t>使</a:t>
              </a:r>
            </a:p>
          </p:txBody>
        </p:sp>
        <p:graphicFrame>
          <p:nvGraphicFramePr>
            <p:cNvPr id="17" name="对象 16"/>
            <p:cNvGraphicFramePr>
              <a:graphicFrameLocks noChangeAspect="1"/>
            </p:cNvGraphicFramePr>
            <p:nvPr/>
          </p:nvGraphicFramePr>
          <p:xfrm>
            <a:off x="3427413" y="4699000"/>
            <a:ext cx="1041400" cy="506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1277600" imgH="5486400" progId="Equation.DSMT4">
                    <p:embed/>
                  </p:oleObj>
                </mc:Choice>
                <mc:Fallback>
                  <p:oleObj name="Equation" r:id="rId4" imgW="11277600" imgH="5486400" progId="Equation.DSMT4">
                    <p:embed/>
                    <p:pic>
                      <p:nvPicPr>
                        <p:cNvPr id="0" name="图片 502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7413" y="4699000"/>
                          <a:ext cx="1041400" cy="5064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文本框 5"/>
            <p:cNvSpPr txBox="1"/>
            <p:nvPr/>
          </p:nvSpPr>
          <p:spPr>
            <a:xfrm>
              <a:off x="4410431" y="4736804"/>
              <a:ext cx="1704557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24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宋体" panose="02010600030101010101" pitchFamily="2" charset="-122"/>
                </a:rPr>
                <a:t>为对角阵</a:t>
              </a:r>
              <a:r>
                <a:rPr lang="en-US" altLang="zh-CN" sz="24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宋体" panose="02010600030101010101" pitchFamily="2" charset="-122"/>
                </a:rPr>
                <a:t>.</a:t>
              </a:r>
              <a:endPara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endParaRPr>
            </a:p>
          </p:txBody>
        </p:sp>
      </p:grpSp>
      <p:sp>
        <p:nvSpPr>
          <p:cNvPr id="19" name="文本框 5"/>
          <p:cNvSpPr txBox="1"/>
          <p:nvPr/>
        </p:nvSpPr>
        <p:spPr>
          <a:xfrm>
            <a:off x="4120564" y="1101936"/>
            <a:ext cx="4763079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实对称矩阵对应于不同特征值的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3240919" y="2495821"/>
            <a:ext cx="5469655" cy="469246"/>
            <a:chOff x="4845173" y="2630903"/>
            <a:chExt cx="5469655" cy="469246"/>
          </a:xfrm>
        </p:grpSpPr>
        <p:graphicFrame>
          <p:nvGraphicFramePr>
            <p:cNvPr id="21" name="对象 20"/>
            <p:cNvGraphicFramePr>
              <a:graphicFrameLocks noChangeAspect="1"/>
            </p:cNvGraphicFramePr>
            <p:nvPr/>
          </p:nvGraphicFramePr>
          <p:xfrm>
            <a:off x="7031038" y="2685166"/>
            <a:ext cx="309562" cy="393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3352800" imgH="4267200" progId="Equation.DSMT4">
                    <p:embed/>
                  </p:oleObj>
                </mc:Choice>
                <mc:Fallback>
                  <p:oleObj name="Equation" r:id="rId6" imgW="3352800" imgH="4267200" progId="Equation.DSMT4">
                    <p:embed/>
                    <p:pic>
                      <p:nvPicPr>
                        <p:cNvPr id="0" name="图片 502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31038" y="2685166"/>
                          <a:ext cx="309562" cy="393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文本框 5"/>
            <p:cNvSpPr txBox="1"/>
            <p:nvPr/>
          </p:nvSpPr>
          <p:spPr>
            <a:xfrm>
              <a:off x="7272164" y="2638484"/>
              <a:ext cx="304266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24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宋体" panose="02010600030101010101" pitchFamily="2" charset="-122"/>
                </a:rPr>
                <a:t>的 </a:t>
              </a:r>
              <a:r>
                <a:rPr lang="en-US" altLang="zh-CN" sz="2400" b="1" i="1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宋体" panose="02010600030101010101" pitchFamily="2" charset="-122"/>
                </a:rPr>
                <a:t>r</a:t>
              </a:r>
              <a:r>
                <a: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 </a:t>
              </a:r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个两两正交的特</a:t>
              </a:r>
            </a:p>
          </p:txBody>
        </p:sp>
        <p:sp>
          <p:nvSpPr>
            <p:cNvPr id="23" name="文本框 5"/>
            <p:cNvSpPr txBox="1"/>
            <p:nvPr/>
          </p:nvSpPr>
          <p:spPr>
            <a:xfrm>
              <a:off x="4845173" y="2630903"/>
              <a:ext cx="2330328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就得到了对应于</a:t>
              </a:r>
            </a:p>
          </p:txBody>
        </p:sp>
      </p:grpSp>
      <p:sp>
        <p:nvSpPr>
          <p:cNvPr id="24" name="文本框 5"/>
          <p:cNvSpPr txBox="1"/>
          <p:nvPr/>
        </p:nvSpPr>
        <p:spPr>
          <a:xfrm>
            <a:off x="5176002" y="3708258"/>
            <a:ext cx="3623472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一定能够找到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n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个两两</a:t>
            </a:r>
          </a:p>
        </p:txBody>
      </p:sp>
      <p:sp>
        <p:nvSpPr>
          <p:cNvPr id="25" name="文本框 5"/>
          <p:cNvSpPr txBox="1"/>
          <p:nvPr/>
        </p:nvSpPr>
        <p:spPr>
          <a:xfrm>
            <a:off x="4382233" y="4131822"/>
            <a:ext cx="4450610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从而可以构造一个正交矩阵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Q 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,</a:t>
            </a:r>
            <a:endParaRPr lang="zh-CN" altLang="en-US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6" name="文本框 5"/>
          <p:cNvSpPr txBox="1"/>
          <p:nvPr/>
        </p:nvSpPr>
        <p:spPr>
          <a:xfrm>
            <a:off x="539937" y="3662576"/>
            <a:ext cx="856540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推论</a:t>
            </a:r>
          </a:p>
        </p:txBody>
      </p:sp>
      <p:sp>
        <p:nvSpPr>
          <p:cNvPr id="27" name="Freeform 17"/>
          <p:cNvSpPr/>
          <p:nvPr/>
        </p:nvSpPr>
        <p:spPr bwMode="auto">
          <a:xfrm flipH="1" flipV="1">
            <a:off x="-8572" y="187960"/>
            <a:ext cx="9054941" cy="640080"/>
          </a:xfrm>
          <a:custGeom>
            <a:avLst/>
            <a:gdLst>
              <a:gd name="T0" fmla="*/ 292 w 1147"/>
              <a:gd name="T1" fmla="*/ 41 h 254"/>
              <a:gd name="T2" fmla="*/ 0 w 1147"/>
              <a:gd name="T3" fmla="*/ 124 h 254"/>
              <a:gd name="T4" fmla="*/ 254 w 1147"/>
              <a:gd name="T5" fmla="*/ 46 h 254"/>
              <a:gd name="T6" fmla="*/ 733 w 1147"/>
              <a:gd name="T7" fmla="*/ 45 h 254"/>
              <a:gd name="T8" fmla="*/ 1147 w 1147"/>
              <a:gd name="T9" fmla="*/ 247 h 254"/>
              <a:gd name="T10" fmla="*/ 1147 w 1147"/>
              <a:gd name="T11" fmla="*/ 254 h 254"/>
              <a:gd name="T12" fmla="*/ 888 w 1147"/>
              <a:gd name="T13" fmla="*/ 105 h 254"/>
              <a:gd name="T14" fmla="*/ 292 w 1147"/>
              <a:gd name="T15" fmla="*/ 41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47" h="254">
                <a:moveTo>
                  <a:pt x="292" y="41"/>
                </a:moveTo>
                <a:cubicBezTo>
                  <a:pt x="194" y="60"/>
                  <a:pt x="97" y="91"/>
                  <a:pt x="0" y="124"/>
                </a:cubicBezTo>
                <a:cubicBezTo>
                  <a:pt x="84" y="94"/>
                  <a:pt x="168" y="65"/>
                  <a:pt x="254" y="46"/>
                </a:cubicBezTo>
                <a:cubicBezTo>
                  <a:pt x="408" y="10"/>
                  <a:pt x="569" y="3"/>
                  <a:pt x="733" y="45"/>
                </a:cubicBezTo>
                <a:cubicBezTo>
                  <a:pt x="873" y="78"/>
                  <a:pt x="1017" y="151"/>
                  <a:pt x="1147" y="247"/>
                </a:cubicBezTo>
                <a:cubicBezTo>
                  <a:pt x="1147" y="249"/>
                  <a:pt x="1147" y="252"/>
                  <a:pt x="1147" y="254"/>
                </a:cubicBezTo>
                <a:cubicBezTo>
                  <a:pt x="1064" y="194"/>
                  <a:pt x="977" y="143"/>
                  <a:pt x="888" y="105"/>
                </a:cubicBezTo>
                <a:cubicBezTo>
                  <a:pt x="687" y="18"/>
                  <a:pt x="482" y="0"/>
                  <a:pt x="292" y="41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58000">
                <a:schemeClr val="accent1"/>
              </a:gs>
              <a:gs pos="100000">
                <a:schemeClr val="tx2"/>
              </a:gs>
            </a:gsLst>
            <a:lin ang="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Freeform 5"/>
          <p:cNvSpPr/>
          <p:nvPr/>
        </p:nvSpPr>
        <p:spPr bwMode="auto">
          <a:xfrm flipH="1" flipV="1">
            <a:off x="197644" y="-11430"/>
            <a:ext cx="8796814" cy="658495"/>
          </a:xfrm>
          <a:custGeom>
            <a:avLst/>
            <a:gdLst>
              <a:gd name="T0" fmla="*/ 80 w 1029"/>
              <a:gd name="T1" fmla="*/ 110 h 255"/>
              <a:gd name="T2" fmla="*/ 0 w 1029"/>
              <a:gd name="T3" fmla="*/ 138 h 255"/>
              <a:gd name="T4" fmla="*/ 172 w 1029"/>
              <a:gd name="T5" fmla="*/ 81 h 255"/>
              <a:gd name="T6" fmla="*/ 1029 w 1029"/>
              <a:gd name="T7" fmla="*/ 234 h 255"/>
              <a:gd name="T8" fmla="*/ 1029 w 1029"/>
              <a:gd name="T9" fmla="*/ 255 h 255"/>
              <a:gd name="T10" fmla="*/ 1028 w 1029"/>
              <a:gd name="T11" fmla="*/ 255 h 255"/>
              <a:gd name="T12" fmla="*/ 80 w 1029"/>
              <a:gd name="T13" fmla="*/ 110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9" h="255">
                <a:moveTo>
                  <a:pt x="80" y="110"/>
                </a:moveTo>
                <a:cubicBezTo>
                  <a:pt x="53" y="119"/>
                  <a:pt x="26" y="128"/>
                  <a:pt x="0" y="138"/>
                </a:cubicBezTo>
                <a:cubicBezTo>
                  <a:pt x="57" y="116"/>
                  <a:pt x="114" y="96"/>
                  <a:pt x="172" y="81"/>
                </a:cubicBezTo>
                <a:cubicBezTo>
                  <a:pt x="444" y="0"/>
                  <a:pt x="744" y="14"/>
                  <a:pt x="1029" y="234"/>
                </a:cubicBezTo>
                <a:cubicBezTo>
                  <a:pt x="1029" y="241"/>
                  <a:pt x="1029" y="248"/>
                  <a:pt x="1029" y="255"/>
                </a:cubicBezTo>
                <a:cubicBezTo>
                  <a:pt x="1028" y="255"/>
                  <a:pt x="1028" y="255"/>
                  <a:pt x="1028" y="255"/>
                </a:cubicBezTo>
                <a:cubicBezTo>
                  <a:pt x="716" y="17"/>
                  <a:pt x="380" y="7"/>
                  <a:pt x="80" y="110"/>
                </a:cubicBezTo>
                <a:close/>
              </a:path>
            </a:pathLst>
          </a:custGeom>
          <a:gradFill>
            <a:gsLst>
              <a:gs pos="100000">
                <a:srgbClr val="13589A">
                  <a:alpha val="100000"/>
                  <a:lumMod val="97000"/>
                </a:srgbClr>
              </a:gs>
              <a:gs pos="100000">
                <a:srgbClr val="154C84">
                  <a:alpha val="100000"/>
                </a:srgbClr>
              </a:gs>
              <a:gs pos="3000">
                <a:schemeClr val="tx2">
                  <a:alpha val="21000"/>
                </a:schemeClr>
              </a:gs>
            </a:gsLst>
            <a:lin ang="108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>
          <a:xfrm flipH="1">
            <a:off x="6429852" y="-11430"/>
            <a:ext cx="2717006" cy="720090"/>
            <a:chOff x="2480600" y="4407823"/>
            <a:chExt cx="8358786" cy="1849336"/>
          </a:xfrm>
        </p:grpSpPr>
        <p:sp>
          <p:nvSpPr>
            <p:cNvPr id="44" name="Freeform 5"/>
            <p:cNvSpPr/>
            <p:nvPr/>
          </p:nvSpPr>
          <p:spPr bwMode="auto">
            <a:xfrm>
              <a:off x="2480600" y="4407823"/>
              <a:ext cx="8358786" cy="1849336"/>
            </a:xfrm>
            <a:custGeom>
              <a:avLst/>
              <a:gdLst>
                <a:gd name="T0" fmla="*/ 403 w 1148"/>
                <a:gd name="T1" fmla="*/ 226 h 251"/>
                <a:gd name="T2" fmla="*/ 1040 w 1148"/>
                <a:gd name="T3" fmla="*/ 69 h 251"/>
                <a:gd name="T4" fmla="*/ 1148 w 1148"/>
                <a:gd name="T5" fmla="*/ 0 h 251"/>
                <a:gd name="T6" fmla="*/ 1146 w 1148"/>
                <a:gd name="T7" fmla="*/ 0 h 251"/>
                <a:gd name="T8" fmla="*/ 481 w 1148"/>
                <a:gd name="T9" fmla="*/ 210 h 251"/>
                <a:gd name="T10" fmla="*/ 42 w 1148"/>
                <a:gd name="T11" fmla="*/ 0 h 251"/>
                <a:gd name="T12" fmla="*/ 0 w 1148"/>
                <a:gd name="T13" fmla="*/ 0 h 251"/>
                <a:gd name="T14" fmla="*/ 403 w 1148"/>
                <a:gd name="T15" fmla="*/ 22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8" h="251">
                  <a:moveTo>
                    <a:pt x="403" y="226"/>
                  </a:moveTo>
                  <a:cubicBezTo>
                    <a:pt x="632" y="251"/>
                    <a:pt x="867" y="171"/>
                    <a:pt x="1040" y="69"/>
                  </a:cubicBezTo>
                  <a:cubicBezTo>
                    <a:pt x="1078" y="47"/>
                    <a:pt x="1114" y="24"/>
                    <a:pt x="1148" y="0"/>
                  </a:cubicBezTo>
                  <a:cubicBezTo>
                    <a:pt x="1146" y="0"/>
                    <a:pt x="1146" y="0"/>
                    <a:pt x="1146" y="0"/>
                  </a:cubicBezTo>
                  <a:cubicBezTo>
                    <a:pt x="976" y="120"/>
                    <a:pt x="731" y="223"/>
                    <a:pt x="481" y="210"/>
                  </a:cubicBezTo>
                  <a:cubicBezTo>
                    <a:pt x="308" y="203"/>
                    <a:pt x="132" y="137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8" y="138"/>
                    <a:pt x="239" y="210"/>
                    <a:pt x="403" y="226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6"/>
            <p:cNvSpPr/>
            <p:nvPr/>
          </p:nvSpPr>
          <p:spPr bwMode="auto">
            <a:xfrm>
              <a:off x="2837394" y="4407823"/>
              <a:ext cx="7966585" cy="1745839"/>
            </a:xfrm>
            <a:custGeom>
              <a:avLst/>
              <a:gdLst>
                <a:gd name="T0" fmla="*/ 318 w 1094"/>
                <a:gd name="T1" fmla="*/ 183 h 237"/>
                <a:gd name="T2" fmla="*/ 12 w 1094"/>
                <a:gd name="T3" fmla="*/ 0 h 237"/>
                <a:gd name="T4" fmla="*/ 0 w 1094"/>
                <a:gd name="T5" fmla="*/ 0 h 237"/>
                <a:gd name="T6" fmla="*/ 625 w 1094"/>
                <a:gd name="T7" fmla="*/ 195 h 237"/>
                <a:gd name="T8" fmla="*/ 1094 w 1094"/>
                <a:gd name="T9" fmla="*/ 0 h 237"/>
                <a:gd name="T10" fmla="*/ 1093 w 1094"/>
                <a:gd name="T11" fmla="*/ 0 h 237"/>
                <a:gd name="T12" fmla="*/ 788 w 1094"/>
                <a:gd name="T13" fmla="*/ 148 h 237"/>
                <a:gd name="T14" fmla="*/ 318 w 1094"/>
                <a:gd name="T15" fmla="*/ 183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4" h="237">
                  <a:moveTo>
                    <a:pt x="318" y="183"/>
                  </a:moveTo>
                  <a:cubicBezTo>
                    <a:pt x="195" y="160"/>
                    <a:pt x="81" y="98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5" y="188"/>
                    <a:pt x="396" y="237"/>
                    <a:pt x="625" y="195"/>
                  </a:cubicBezTo>
                  <a:cubicBezTo>
                    <a:pt x="804" y="164"/>
                    <a:pt x="963" y="88"/>
                    <a:pt x="1094" y="0"/>
                  </a:cubicBezTo>
                  <a:cubicBezTo>
                    <a:pt x="1093" y="0"/>
                    <a:pt x="1093" y="0"/>
                    <a:pt x="1093" y="0"/>
                  </a:cubicBezTo>
                  <a:cubicBezTo>
                    <a:pt x="1003" y="59"/>
                    <a:pt x="902" y="111"/>
                    <a:pt x="788" y="148"/>
                  </a:cubicBezTo>
                  <a:cubicBezTo>
                    <a:pt x="641" y="197"/>
                    <a:pt x="473" y="217"/>
                    <a:pt x="318" y="183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7"/>
            <p:cNvSpPr/>
            <p:nvPr/>
          </p:nvSpPr>
          <p:spPr bwMode="auto">
            <a:xfrm>
              <a:off x="3785213" y="4407823"/>
              <a:ext cx="6879861" cy="1511608"/>
            </a:xfrm>
            <a:custGeom>
              <a:avLst/>
              <a:gdLst>
                <a:gd name="T0" fmla="*/ 668 w 945"/>
                <a:gd name="T1" fmla="*/ 122 h 205"/>
                <a:gd name="T2" fmla="*/ 945 w 945"/>
                <a:gd name="T3" fmla="*/ 0 h 205"/>
                <a:gd name="T4" fmla="*/ 943 w 945"/>
                <a:gd name="T5" fmla="*/ 0 h 205"/>
                <a:gd name="T6" fmla="*/ 207 w 945"/>
                <a:gd name="T7" fmla="*/ 116 h 205"/>
                <a:gd name="T8" fmla="*/ 20 w 945"/>
                <a:gd name="T9" fmla="*/ 0 h 205"/>
                <a:gd name="T10" fmla="*/ 0 w 945"/>
                <a:gd name="T11" fmla="*/ 0 h 205"/>
                <a:gd name="T12" fmla="*/ 668 w 945"/>
                <a:gd name="T13" fmla="*/ 122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5" h="205">
                  <a:moveTo>
                    <a:pt x="668" y="122"/>
                  </a:moveTo>
                  <a:cubicBezTo>
                    <a:pt x="771" y="92"/>
                    <a:pt x="863" y="50"/>
                    <a:pt x="945" y="0"/>
                  </a:cubicBezTo>
                  <a:cubicBezTo>
                    <a:pt x="943" y="0"/>
                    <a:pt x="943" y="0"/>
                    <a:pt x="943" y="0"/>
                  </a:cubicBezTo>
                  <a:cubicBezTo>
                    <a:pt x="746" y="121"/>
                    <a:pt x="458" y="205"/>
                    <a:pt x="207" y="116"/>
                  </a:cubicBezTo>
                  <a:cubicBezTo>
                    <a:pt x="135" y="91"/>
                    <a:pt x="70" y="52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9" y="167"/>
                    <a:pt x="443" y="189"/>
                    <a:pt x="668" y="122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8"/>
            <p:cNvSpPr/>
            <p:nvPr/>
          </p:nvSpPr>
          <p:spPr bwMode="auto">
            <a:xfrm>
              <a:off x="3610902" y="4407823"/>
              <a:ext cx="7092303" cy="1598764"/>
            </a:xfrm>
            <a:custGeom>
              <a:avLst/>
              <a:gdLst>
                <a:gd name="T0" fmla="*/ 246 w 974"/>
                <a:gd name="T1" fmla="*/ 142 h 217"/>
                <a:gd name="T2" fmla="*/ 928 w 974"/>
                <a:gd name="T3" fmla="*/ 27 h 217"/>
                <a:gd name="T4" fmla="*/ 974 w 974"/>
                <a:gd name="T5" fmla="*/ 0 h 217"/>
                <a:gd name="T6" fmla="*/ 969 w 974"/>
                <a:gd name="T7" fmla="*/ 0 h 217"/>
                <a:gd name="T8" fmla="*/ 879 w 974"/>
                <a:gd name="T9" fmla="*/ 50 h 217"/>
                <a:gd name="T10" fmla="*/ 56 w 974"/>
                <a:gd name="T11" fmla="*/ 34 h 217"/>
                <a:gd name="T12" fmla="*/ 18 w 974"/>
                <a:gd name="T13" fmla="*/ 0 h 217"/>
                <a:gd name="T14" fmla="*/ 0 w 974"/>
                <a:gd name="T15" fmla="*/ 0 h 217"/>
                <a:gd name="T16" fmla="*/ 246 w 974"/>
                <a:gd name="T17" fmla="*/ 142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4" h="217">
                  <a:moveTo>
                    <a:pt x="246" y="142"/>
                  </a:moveTo>
                  <a:cubicBezTo>
                    <a:pt x="479" y="206"/>
                    <a:pt x="740" y="135"/>
                    <a:pt x="928" y="27"/>
                  </a:cubicBezTo>
                  <a:cubicBezTo>
                    <a:pt x="943" y="18"/>
                    <a:pt x="959" y="9"/>
                    <a:pt x="974" y="0"/>
                  </a:cubicBezTo>
                  <a:cubicBezTo>
                    <a:pt x="969" y="0"/>
                    <a:pt x="969" y="0"/>
                    <a:pt x="969" y="0"/>
                  </a:cubicBezTo>
                  <a:cubicBezTo>
                    <a:pt x="940" y="17"/>
                    <a:pt x="910" y="34"/>
                    <a:pt x="879" y="50"/>
                  </a:cubicBezTo>
                  <a:cubicBezTo>
                    <a:pt x="643" y="178"/>
                    <a:pt x="276" y="217"/>
                    <a:pt x="56" y="34"/>
                  </a:cubicBezTo>
                  <a:cubicBezTo>
                    <a:pt x="43" y="23"/>
                    <a:pt x="30" y="12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3" y="70"/>
                    <a:pt x="150" y="119"/>
                    <a:pt x="246" y="142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4" name="文本框 5">
            <a:extLst>
              <a:ext uri="{FF2B5EF4-FFF2-40B4-BE49-F238E27FC236}">
                <a16:creationId xmlns:a16="http://schemas.microsoft.com/office/drawing/2014/main" id="{DA3CCE05-A00E-FB47-A9B0-F3D04E4CC543}"/>
              </a:ext>
            </a:extLst>
          </p:cNvPr>
          <p:cNvSpPr txBox="1"/>
          <p:nvPr/>
        </p:nvSpPr>
        <p:spPr>
          <a:xfrm>
            <a:off x="1371077" y="5281172"/>
            <a:ext cx="730789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实对称矩阵一定与对角矩阵相似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.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</p:txBody>
      </p:sp>
      <p:sp>
        <p:nvSpPr>
          <p:cNvPr id="35" name="文本框 5">
            <a:extLst>
              <a:ext uri="{FF2B5EF4-FFF2-40B4-BE49-F238E27FC236}">
                <a16:creationId xmlns:a16="http://schemas.microsoft.com/office/drawing/2014/main" id="{026D5F99-7418-E044-8969-E40BE92EA247}"/>
              </a:ext>
            </a:extLst>
          </p:cNvPr>
          <p:cNvSpPr txBox="1"/>
          <p:nvPr/>
        </p:nvSpPr>
        <p:spPr>
          <a:xfrm>
            <a:off x="1383778" y="5807233"/>
            <a:ext cx="730789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实对称矩阵一定与对角矩阵正交相似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.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9" grpId="0"/>
      <p:bldP spid="10" grpId="0"/>
      <p:bldP spid="11" grpId="0"/>
      <p:bldP spid="12" grpId="0"/>
      <p:bldP spid="13" grpId="0"/>
      <p:bldP spid="14" grpId="0"/>
      <p:bldP spid="19" grpId="0"/>
      <p:bldP spid="24" grpId="0"/>
      <p:bldP spid="25" grpId="0"/>
      <p:bldP spid="26" grpId="0"/>
      <p:bldP spid="34" grpId="0"/>
      <p:bldP spid="3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5"/>
          <p:cNvSpPr txBox="1"/>
          <p:nvPr/>
        </p:nvSpPr>
        <p:spPr>
          <a:xfrm>
            <a:off x="197560" y="1704863"/>
            <a:ext cx="1605839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定理</a:t>
            </a:r>
          </a:p>
        </p:txBody>
      </p:sp>
      <p:sp>
        <p:nvSpPr>
          <p:cNvPr id="4" name="文本框 5"/>
          <p:cNvSpPr txBox="1"/>
          <p:nvPr/>
        </p:nvSpPr>
        <p:spPr>
          <a:xfrm>
            <a:off x="1216381" y="1709982"/>
            <a:ext cx="4998422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实对称矩阵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A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一定可以正交对角化，</a:t>
            </a:r>
          </a:p>
        </p:txBody>
      </p:sp>
      <p:sp>
        <p:nvSpPr>
          <p:cNvPr id="5" name="文本框 5"/>
          <p:cNvSpPr txBox="1"/>
          <p:nvPr/>
        </p:nvSpPr>
        <p:spPr>
          <a:xfrm>
            <a:off x="6085965" y="1709982"/>
            <a:ext cx="3058035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即存在正交矩阵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Q 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,</a:t>
            </a:r>
            <a:endParaRPr lang="zh-CN" altLang="en-US" sz="2400" b="1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</p:txBody>
      </p:sp>
      <p:sp>
        <p:nvSpPr>
          <p:cNvPr id="7" name="文本框 5"/>
          <p:cNvSpPr txBox="1"/>
          <p:nvPr/>
        </p:nvSpPr>
        <p:spPr>
          <a:xfrm>
            <a:off x="301158" y="2355024"/>
            <a:ext cx="1102739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使得</a:t>
            </a:r>
            <a:endParaRPr lang="zh-CN" altLang="en-US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2" name="文本框 5"/>
          <p:cNvSpPr txBox="1"/>
          <p:nvPr/>
        </p:nvSpPr>
        <p:spPr>
          <a:xfrm>
            <a:off x="6079020" y="4820122"/>
            <a:ext cx="2779563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正交矩阵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Q 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的列向</a:t>
            </a:r>
          </a:p>
        </p:txBody>
      </p:sp>
      <p:sp>
        <p:nvSpPr>
          <p:cNvPr id="17" name="Freeform 17"/>
          <p:cNvSpPr/>
          <p:nvPr/>
        </p:nvSpPr>
        <p:spPr bwMode="auto">
          <a:xfrm flipH="1" flipV="1">
            <a:off x="-8572" y="187960"/>
            <a:ext cx="9054941" cy="640080"/>
          </a:xfrm>
          <a:custGeom>
            <a:avLst/>
            <a:gdLst>
              <a:gd name="T0" fmla="*/ 292 w 1147"/>
              <a:gd name="T1" fmla="*/ 41 h 254"/>
              <a:gd name="T2" fmla="*/ 0 w 1147"/>
              <a:gd name="T3" fmla="*/ 124 h 254"/>
              <a:gd name="T4" fmla="*/ 254 w 1147"/>
              <a:gd name="T5" fmla="*/ 46 h 254"/>
              <a:gd name="T6" fmla="*/ 733 w 1147"/>
              <a:gd name="T7" fmla="*/ 45 h 254"/>
              <a:gd name="T8" fmla="*/ 1147 w 1147"/>
              <a:gd name="T9" fmla="*/ 247 h 254"/>
              <a:gd name="T10" fmla="*/ 1147 w 1147"/>
              <a:gd name="T11" fmla="*/ 254 h 254"/>
              <a:gd name="T12" fmla="*/ 888 w 1147"/>
              <a:gd name="T13" fmla="*/ 105 h 254"/>
              <a:gd name="T14" fmla="*/ 292 w 1147"/>
              <a:gd name="T15" fmla="*/ 41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47" h="254">
                <a:moveTo>
                  <a:pt x="292" y="41"/>
                </a:moveTo>
                <a:cubicBezTo>
                  <a:pt x="194" y="60"/>
                  <a:pt x="97" y="91"/>
                  <a:pt x="0" y="124"/>
                </a:cubicBezTo>
                <a:cubicBezTo>
                  <a:pt x="84" y="94"/>
                  <a:pt x="168" y="65"/>
                  <a:pt x="254" y="46"/>
                </a:cubicBezTo>
                <a:cubicBezTo>
                  <a:pt x="408" y="10"/>
                  <a:pt x="569" y="3"/>
                  <a:pt x="733" y="45"/>
                </a:cubicBezTo>
                <a:cubicBezTo>
                  <a:pt x="873" y="78"/>
                  <a:pt x="1017" y="151"/>
                  <a:pt x="1147" y="247"/>
                </a:cubicBezTo>
                <a:cubicBezTo>
                  <a:pt x="1147" y="249"/>
                  <a:pt x="1147" y="252"/>
                  <a:pt x="1147" y="254"/>
                </a:cubicBezTo>
                <a:cubicBezTo>
                  <a:pt x="1064" y="194"/>
                  <a:pt x="977" y="143"/>
                  <a:pt x="888" y="105"/>
                </a:cubicBezTo>
                <a:cubicBezTo>
                  <a:pt x="687" y="18"/>
                  <a:pt x="482" y="0"/>
                  <a:pt x="292" y="41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58000">
                <a:schemeClr val="accent1"/>
              </a:gs>
              <a:gs pos="100000">
                <a:schemeClr val="tx2"/>
              </a:gs>
            </a:gsLst>
            <a:lin ang="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Freeform 5"/>
          <p:cNvSpPr/>
          <p:nvPr/>
        </p:nvSpPr>
        <p:spPr bwMode="auto">
          <a:xfrm flipH="1" flipV="1">
            <a:off x="197644" y="-11430"/>
            <a:ext cx="8796814" cy="658495"/>
          </a:xfrm>
          <a:custGeom>
            <a:avLst/>
            <a:gdLst>
              <a:gd name="T0" fmla="*/ 80 w 1029"/>
              <a:gd name="T1" fmla="*/ 110 h 255"/>
              <a:gd name="T2" fmla="*/ 0 w 1029"/>
              <a:gd name="T3" fmla="*/ 138 h 255"/>
              <a:gd name="T4" fmla="*/ 172 w 1029"/>
              <a:gd name="T5" fmla="*/ 81 h 255"/>
              <a:gd name="T6" fmla="*/ 1029 w 1029"/>
              <a:gd name="T7" fmla="*/ 234 h 255"/>
              <a:gd name="T8" fmla="*/ 1029 w 1029"/>
              <a:gd name="T9" fmla="*/ 255 h 255"/>
              <a:gd name="T10" fmla="*/ 1028 w 1029"/>
              <a:gd name="T11" fmla="*/ 255 h 255"/>
              <a:gd name="T12" fmla="*/ 80 w 1029"/>
              <a:gd name="T13" fmla="*/ 110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9" h="255">
                <a:moveTo>
                  <a:pt x="80" y="110"/>
                </a:moveTo>
                <a:cubicBezTo>
                  <a:pt x="53" y="119"/>
                  <a:pt x="26" y="128"/>
                  <a:pt x="0" y="138"/>
                </a:cubicBezTo>
                <a:cubicBezTo>
                  <a:pt x="57" y="116"/>
                  <a:pt x="114" y="96"/>
                  <a:pt x="172" y="81"/>
                </a:cubicBezTo>
                <a:cubicBezTo>
                  <a:pt x="444" y="0"/>
                  <a:pt x="744" y="14"/>
                  <a:pt x="1029" y="234"/>
                </a:cubicBezTo>
                <a:cubicBezTo>
                  <a:pt x="1029" y="241"/>
                  <a:pt x="1029" y="248"/>
                  <a:pt x="1029" y="255"/>
                </a:cubicBezTo>
                <a:cubicBezTo>
                  <a:pt x="1028" y="255"/>
                  <a:pt x="1028" y="255"/>
                  <a:pt x="1028" y="255"/>
                </a:cubicBezTo>
                <a:cubicBezTo>
                  <a:pt x="716" y="17"/>
                  <a:pt x="380" y="7"/>
                  <a:pt x="80" y="110"/>
                </a:cubicBezTo>
                <a:close/>
              </a:path>
            </a:pathLst>
          </a:custGeom>
          <a:gradFill>
            <a:gsLst>
              <a:gs pos="100000">
                <a:srgbClr val="13589A">
                  <a:alpha val="100000"/>
                  <a:lumMod val="97000"/>
                </a:srgbClr>
              </a:gs>
              <a:gs pos="100000">
                <a:srgbClr val="154C84">
                  <a:alpha val="100000"/>
                </a:srgbClr>
              </a:gs>
              <a:gs pos="3000">
                <a:schemeClr val="tx2">
                  <a:alpha val="21000"/>
                </a:schemeClr>
              </a:gs>
            </a:gsLst>
            <a:lin ang="108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40005" y="44450"/>
            <a:ext cx="9092565" cy="823928"/>
            <a:chOff x="-7938" y="915988"/>
            <a:chExt cx="12193589" cy="2406923"/>
          </a:xfrm>
        </p:grpSpPr>
        <p:sp>
          <p:nvSpPr>
            <p:cNvPr id="20" name="Freeform 5"/>
            <p:cNvSpPr/>
            <p:nvPr/>
          </p:nvSpPr>
          <p:spPr bwMode="auto">
            <a:xfrm>
              <a:off x="4411663" y="915988"/>
              <a:ext cx="7773988" cy="1635125"/>
            </a:xfrm>
            <a:custGeom>
              <a:avLst/>
              <a:gdLst>
                <a:gd name="T0" fmla="*/ 80 w 1029"/>
                <a:gd name="T1" fmla="*/ 110 h 255"/>
                <a:gd name="T2" fmla="*/ 0 w 1029"/>
                <a:gd name="T3" fmla="*/ 138 h 255"/>
                <a:gd name="T4" fmla="*/ 172 w 1029"/>
                <a:gd name="T5" fmla="*/ 81 h 255"/>
                <a:gd name="T6" fmla="*/ 1029 w 1029"/>
                <a:gd name="T7" fmla="*/ 234 h 255"/>
                <a:gd name="T8" fmla="*/ 1029 w 1029"/>
                <a:gd name="T9" fmla="*/ 255 h 255"/>
                <a:gd name="T10" fmla="*/ 1028 w 1029"/>
                <a:gd name="T11" fmla="*/ 255 h 255"/>
                <a:gd name="T12" fmla="*/ 80 w 1029"/>
                <a:gd name="T13" fmla="*/ 11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9" h="255">
                  <a:moveTo>
                    <a:pt x="80" y="110"/>
                  </a:moveTo>
                  <a:cubicBezTo>
                    <a:pt x="53" y="119"/>
                    <a:pt x="26" y="128"/>
                    <a:pt x="0" y="138"/>
                  </a:cubicBezTo>
                  <a:cubicBezTo>
                    <a:pt x="57" y="116"/>
                    <a:pt x="114" y="96"/>
                    <a:pt x="172" y="81"/>
                  </a:cubicBezTo>
                  <a:cubicBezTo>
                    <a:pt x="444" y="0"/>
                    <a:pt x="744" y="14"/>
                    <a:pt x="1029" y="234"/>
                  </a:cubicBezTo>
                  <a:cubicBezTo>
                    <a:pt x="1029" y="241"/>
                    <a:pt x="1029" y="248"/>
                    <a:pt x="1029" y="255"/>
                  </a:cubicBezTo>
                  <a:cubicBezTo>
                    <a:pt x="1028" y="255"/>
                    <a:pt x="1028" y="255"/>
                    <a:pt x="1028" y="255"/>
                  </a:cubicBezTo>
                  <a:cubicBezTo>
                    <a:pt x="716" y="17"/>
                    <a:pt x="380" y="7"/>
                    <a:pt x="80" y="110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6"/>
            <p:cNvSpPr/>
            <p:nvPr/>
          </p:nvSpPr>
          <p:spPr bwMode="auto">
            <a:xfrm>
              <a:off x="520700" y="1800225"/>
              <a:ext cx="3890963" cy="1295400"/>
            </a:xfrm>
            <a:custGeom>
              <a:avLst/>
              <a:gdLst>
                <a:gd name="T0" fmla="*/ 515 w 515"/>
                <a:gd name="T1" fmla="*/ 0 h 202"/>
                <a:gd name="T2" fmla="*/ 9 w 515"/>
                <a:gd name="T3" fmla="*/ 202 h 202"/>
                <a:gd name="T4" fmla="*/ 0 w 515"/>
                <a:gd name="T5" fmla="*/ 202 h 202"/>
                <a:gd name="T6" fmla="*/ 515 w 515"/>
                <a:gd name="T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5" h="202">
                  <a:moveTo>
                    <a:pt x="515" y="0"/>
                  </a:moveTo>
                  <a:cubicBezTo>
                    <a:pt x="351" y="63"/>
                    <a:pt x="185" y="139"/>
                    <a:pt x="9" y="202"/>
                  </a:cubicBezTo>
                  <a:cubicBezTo>
                    <a:pt x="0" y="202"/>
                    <a:pt x="0" y="202"/>
                    <a:pt x="0" y="202"/>
                  </a:cubicBezTo>
                  <a:cubicBezTo>
                    <a:pt x="179" y="140"/>
                    <a:pt x="348" y="62"/>
                    <a:pt x="515" y="0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7"/>
            <p:cNvSpPr/>
            <p:nvPr/>
          </p:nvSpPr>
          <p:spPr bwMode="auto">
            <a:xfrm>
              <a:off x="2447925" y="1768475"/>
              <a:ext cx="2092325" cy="685800"/>
            </a:xfrm>
            <a:custGeom>
              <a:avLst/>
              <a:gdLst>
                <a:gd name="T0" fmla="*/ 0 w 277"/>
                <a:gd name="T1" fmla="*/ 107 h 107"/>
                <a:gd name="T2" fmla="*/ 277 w 277"/>
                <a:gd name="T3" fmla="*/ 0 h 107"/>
                <a:gd name="T4" fmla="*/ 0 w 277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7" h="107">
                  <a:moveTo>
                    <a:pt x="0" y="107"/>
                  </a:moveTo>
                  <a:cubicBezTo>
                    <a:pt x="93" y="68"/>
                    <a:pt x="185" y="31"/>
                    <a:pt x="277" y="0"/>
                  </a:cubicBezTo>
                  <a:cubicBezTo>
                    <a:pt x="185" y="32"/>
                    <a:pt x="93" y="69"/>
                    <a:pt x="0" y="107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8"/>
            <p:cNvSpPr/>
            <p:nvPr/>
          </p:nvSpPr>
          <p:spPr bwMode="auto">
            <a:xfrm>
              <a:off x="4540250" y="1114425"/>
              <a:ext cx="7645400" cy="2208486"/>
            </a:xfrm>
            <a:custGeom>
              <a:avLst/>
              <a:gdLst>
                <a:gd name="T0" fmla="*/ 0 w 1012"/>
                <a:gd name="T1" fmla="*/ 102 h 232"/>
                <a:gd name="T2" fmla="*/ 410 w 1012"/>
                <a:gd name="T3" fmla="*/ 20 h 232"/>
                <a:gd name="T4" fmla="*/ 895 w 1012"/>
                <a:gd name="T5" fmla="*/ 149 h 232"/>
                <a:gd name="T6" fmla="*/ 1012 w 1012"/>
                <a:gd name="T7" fmla="*/ 227 h 232"/>
                <a:gd name="T8" fmla="*/ 1012 w 1012"/>
                <a:gd name="T9" fmla="*/ 232 h 232"/>
                <a:gd name="T10" fmla="*/ 611 w 1012"/>
                <a:gd name="T11" fmla="*/ 45 h 232"/>
                <a:gd name="T12" fmla="*/ 0 w 1012"/>
                <a:gd name="T13" fmla="*/ 10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2" h="232">
                  <a:moveTo>
                    <a:pt x="0" y="102"/>
                  </a:moveTo>
                  <a:cubicBezTo>
                    <a:pt x="135" y="56"/>
                    <a:pt x="270" y="22"/>
                    <a:pt x="410" y="20"/>
                  </a:cubicBezTo>
                  <a:cubicBezTo>
                    <a:pt x="569" y="16"/>
                    <a:pt x="734" y="55"/>
                    <a:pt x="895" y="149"/>
                  </a:cubicBezTo>
                  <a:cubicBezTo>
                    <a:pt x="934" y="172"/>
                    <a:pt x="973" y="198"/>
                    <a:pt x="1012" y="227"/>
                  </a:cubicBezTo>
                  <a:cubicBezTo>
                    <a:pt x="1012" y="229"/>
                    <a:pt x="1012" y="231"/>
                    <a:pt x="1012" y="232"/>
                  </a:cubicBezTo>
                  <a:cubicBezTo>
                    <a:pt x="883" y="136"/>
                    <a:pt x="745" y="72"/>
                    <a:pt x="611" y="45"/>
                  </a:cubicBezTo>
                  <a:cubicBezTo>
                    <a:pt x="401" y="0"/>
                    <a:pt x="198" y="36"/>
                    <a:pt x="0" y="102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9"/>
            <p:cNvSpPr/>
            <p:nvPr/>
          </p:nvSpPr>
          <p:spPr bwMode="auto">
            <a:xfrm>
              <a:off x="2727325" y="2359025"/>
              <a:ext cx="0" cy="6350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0"/>
            <p:cNvSpPr/>
            <p:nvPr/>
          </p:nvSpPr>
          <p:spPr bwMode="auto">
            <a:xfrm>
              <a:off x="2727325" y="2344738"/>
              <a:ext cx="52388" cy="14288"/>
            </a:xfrm>
            <a:custGeom>
              <a:avLst/>
              <a:gdLst>
                <a:gd name="T0" fmla="*/ 0 w 7"/>
                <a:gd name="T1" fmla="*/ 2 h 2"/>
                <a:gd name="T2" fmla="*/ 7 w 7"/>
                <a:gd name="T3" fmla="*/ 0 h 2"/>
                <a:gd name="T4" fmla="*/ 0 w 7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">
                  <a:moveTo>
                    <a:pt x="0" y="2"/>
                  </a:moveTo>
                  <a:cubicBezTo>
                    <a:pt x="3" y="1"/>
                    <a:pt x="5" y="1"/>
                    <a:pt x="7" y="0"/>
                  </a:cubicBezTo>
                  <a:cubicBezTo>
                    <a:pt x="5" y="1"/>
                    <a:pt x="3" y="1"/>
                    <a:pt x="0" y="2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1"/>
            <p:cNvSpPr/>
            <p:nvPr/>
          </p:nvSpPr>
          <p:spPr bwMode="auto">
            <a:xfrm>
              <a:off x="2779713" y="2249488"/>
              <a:ext cx="271463" cy="95250"/>
            </a:xfrm>
            <a:custGeom>
              <a:avLst/>
              <a:gdLst>
                <a:gd name="T0" fmla="*/ 0 w 36"/>
                <a:gd name="T1" fmla="*/ 15 h 15"/>
                <a:gd name="T2" fmla="*/ 36 w 36"/>
                <a:gd name="T3" fmla="*/ 0 h 15"/>
                <a:gd name="T4" fmla="*/ 0 w 36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5">
                  <a:moveTo>
                    <a:pt x="0" y="15"/>
                  </a:moveTo>
                  <a:cubicBezTo>
                    <a:pt x="12" y="10"/>
                    <a:pt x="24" y="5"/>
                    <a:pt x="36" y="0"/>
                  </a:cubicBezTo>
                  <a:cubicBezTo>
                    <a:pt x="24" y="5"/>
                    <a:pt x="12" y="10"/>
                    <a:pt x="0" y="15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2"/>
            <p:cNvSpPr/>
            <p:nvPr/>
          </p:nvSpPr>
          <p:spPr bwMode="auto">
            <a:xfrm>
              <a:off x="265113" y="2365375"/>
              <a:ext cx="2462213" cy="730250"/>
            </a:xfrm>
            <a:custGeom>
              <a:avLst/>
              <a:gdLst>
                <a:gd name="T0" fmla="*/ 326 w 326"/>
                <a:gd name="T1" fmla="*/ 0 h 114"/>
                <a:gd name="T2" fmla="*/ 15 w 326"/>
                <a:gd name="T3" fmla="*/ 114 h 114"/>
                <a:gd name="T4" fmla="*/ 0 w 326"/>
                <a:gd name="T5" fmla="*/ 114 h 114"/>
                <a:gd name="T6" fmla="*/ 326 w 326"/>
                <a:gd name="T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6" h="114">
                  <a:moveTo>
                    <a:pt x="326" y="0"/>
                  </a:moveTo>
                  <a:cubicBezTo>
                    <a:pt x="225" y="40"/>
                    <a:pt x="122" y="80"/>
                    <a:pt x="15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113" y="80"/>
                    <a:pt x="221" y="41"/>
                    <a:pt x="326" y="0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3"/>
            <p:cNvSpPr/>
            <p:nvPr/>
          </p:nvSpPr>
          <p:spPr bwMode="auto">
            <a:xfrm>
              <a:off x="-7938" y="2211388"/>
              <a:ext cx="3211513" cy="884238"/>
            </a:xfrm>
            <a:custGeom>
              <a:avLst/>
              <a:gdLst>
                <a:gd name="T0" fmla="*/ 131 w 425"/>
                <a:gd name="T1" fmla="*/ 100 h 138"/>
                <a:gd name="T2" fmla="*/ 425 w 425"/>
                <a:gd name="T3" fmla="*/ 0 h 138"/>
                <a:gd name="T4" fmla="*/ 220 w 425"/>
                <a:gd name="T5" fmla="*/ 72 h 138"/>
                <a:gd name="T6" fmla="*/ 5 w 425"/>
                <a:gd name="T7" fmla="*/ 138 h 138"/>
                <a:gd name="T8" fmla="*/ 0 w 425"/>
                <a:gd name="T9" fmla="*/ 138 h 138"/>
                <a:gd name="T10" fmla="*/ 131 w 425"/>
                <a:gd name="T11" fmla="*/ 10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5" h="138">
                  <a:moveTo>
                    <a:pt x="131" y="100"/>
                  </a:moveTo>
                  <a:cubicBezTo>
                    <a:pt x="232" y="69"/>
                    <a:pt x="329" y="34"/>
                    <a:pt x="425" y="0"/>
                  </a:cubicBezTo>
                  <a:cubicBezTo>
                    <a:pt x="358" y="24"/>
                    <a:pt x="290" y="49"/>
                    <a:pt x="220" y="72"/>
                  </a:cubicBezTo>
                  <a:cubicBezTo>
                    <a:pt x="150" y="96"/>
                    <a:pt x="78" y="118"/>
                    <a:pt x="5" y="13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44" y="126"/>
                    <a:pt x="88" y="114"/>
                    <a:pt x="131" y="100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4"/>
            <p:cNvSpPr/>
            <p:nvPr/>
          </p:nvSpPr>
          <p:spPr bwMode="auto">
            <a:xfrm>
              <a:off x="3203575" y="1344613"/>
              <a:ext cx="8982075" cy="1681163"/>
            </a:xfrm>
            <a:custGeom>
              <a:avLst/>
              <a:gdLst>
                <a:gd name="T0" fmla="*/ 242 w 1189"/>
                <a:gd name="T1" fmla="*/ 59 h 262"/>
                <a:gd name="T2" fmla="*/ 0 w 1189"/>
                <a:gd name="T3" fmla="*/ 135 h 262"/>
                <a:gd name="T4" fmla="*/ 471 w 1189"/>
                <a:gd name="T5" fmla="*/ 19 h 262"/>
                <a:gd name="T6" fmla="*/ 966 w 1189"/>
                <a:gd name="T7" fmla="*/ 118 h 262"/>
                <a:gd name="T8" fmla="*/ 1189 w 1189"/>
                <a:gd name="T9" fmla="*/ 252 h 262"/>
                <a:gd name="T10" fmla="*/ 1189 w 1189"/>
                <a:gd name="T11" fmla="*/ 262 h 262"/>
                <a:gd name="T12" fmla="*/ 791 w 1189"/>
                <a:gd name="T13" fmla="*/ 59 h 262"/>
                <a:gd name="T14" fmla="*/ 242 w 1189"/>
                <a:gd name="T15" fmla="*/ 5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9" h="262">
                  <a:moveTo>
                    <a:pt x="242" y="59"/>
                  </a:moveTo>
                  <a:cubicBezTo>
                    <a:pt x="161" y="80"/>
                    <a:pt x="81" y="107"/>
                    <a:pt x="0" y="135"/>
                  </a:cubicBezTo>
                  <a:cubicBezTo>
                    <a:pt x="156" y="79"/>
                    <a:pt x="310" y="28"/>
                    <a:pt x="471" y="19"/>
                  </a:cubicBezTo>
                  <a:cubicBezTo>
                    <a:pt x="632" y="8"/>
                    <a:pt x="801" y="40"/>
                    <a:pt x="966" y="118"/>
                  </a:cubicBezTo>
                  <a:cubicBezTo>
                    <a:pt x="1042" y="154"/>
                    <a:pt x="1118" y="200"/>
                    <a:pt x="1189" y="252"/>
                  </a:cubicBezTo>
                  <a:cubicBezTo>
                    <a:pt x="1189" y="255"/>
                    <a:pt x="1189" y="259"/>
                    <a:pt x="1189" y="262"/>
                  </a:cubicBezTo>
                  <a:cubicBezTo>
                    <a:pt x="1066" y="173"/>
                    <a:pt x="929" y="100"/>
                    <a:pt x="791" y="59"/>
                  </a:cubicBezTo>
                  <a:cubicBezTo>
                    <a:pt x="600" y="0"/>
                    <a:pt x="417" y="12"/>
                    <a:pt x="242" y="59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5"/>
            <p:cNvSpPr/>
            <p:nvPr/>
          </p:nvSpPr>
          <p:spPr bwMode="auto">
            <a:xfrm>
              <a:off x="196850" y="2198688"/>
              <a:ext cx="3006725" cy="896938"/>
            </a:xfrm>
            <a:custGeom>
              <a:avLst/>
              <a:gdLst>
                <a:gd name="T0" fmla="*/ 398 w 398"/>
                <a:gd name="T1" fmla="*/ 0 h 140"/>
                <a:gd name="T2" fmla="*/ 10 w 398"/>
                <a:gd name="T3" fmla="*/ 140 h 140"/>
                <a:gd name="T4" fmla="*/ 0 w 398"/>
                <a:gd name="T5" fmla="*/ 140 h 140"/>
                <a:gd name="T6" fmla="*/ 398 w 398"/>
                <a:gd name="T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8" h="140">
                  <a:moveTo>
                    <a:pt x="398" y="0"/>
                  </a:moveTo>
                  <a:cubicBezTo>
                    <a:pt x="273" y="49"/>
                    <a:pt x="145" y="99"/>
                    <a:pt x="10" y="14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38" y="99"/>
                    <a:pt x="270" y="49"/>
                    <a:pt x="398" y="0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16"/>
            <p:cNvSpPr/>
            <p:nvPr/>
          </p:nvSpPr>
          <p:spPr bwMode="auto">
            <a:xfrm>
              <a:off x="90488" y="2108200"/>
              <a:ext cx="3430588" cy="987425"/>
            </a:xfrm>
            <a:custGeom>
              <a:avLst/>
              <a:gdLst>
                <a:gd name="T0" fmla="*/ 454 w 454"/>
                <a:gd name="T1" fmla="*/ 0 h 154"/>
                <a:gd name="T2" fmla="*/ 245 w 454"/>
                <a:gd name="T3" fmla="*/ 76 h 154"/>
                <a:gd name="T4" fmla="*/ 8 w 454"/>
                <a:gd name="T5" fmla="*/ 154 h 154"/>
                <a:gd name="T6" fmla="*/ 0 w 454"/>
                <a:gd name="T7" fmla="*/ 154 h 154"/>
                <a:gd name="T8" fmla="*/ 454 w 454"/>
                <a:gd name="T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" h="154">
                  <a:moveTo>
                    <a:pt x="454" y="0"/>
                  </a:moveTo>
                  <a:cubicBezTo>
                    <a:pt x="385" y="25"/>
                    <a:pt x="316" y="51"/>
                    <a:pt x="245" y="76"/>
                  </a:cubicBezTo>
                  <a:cubicBezTo>
                    <a:pt x="168" y="105"/>
                    <a:pt x="89" y="131"/>
                    <a:pt x="8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158" y="109"/>
                    <a:pt x="307" y="51"/>
                    <a:pt x="454" y="0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7"/>
            <p:cNvSpPr/>
            <p:nvPr/>
          </p:nvSpPr>
          <p:spPr bwMode="auto">
            <a:xfrm>
              <a:off x="3521075" y="1312863"/>
              <a:ext cx="8664575" cy="1628775"/>
            </a:xfrm>
            <a:custGeom>
              <a:avLst/>
              <a:gdLst>
                <a:gd name="T0" fmla="*/ 292 w 1147"/>
                <a:gd name="T1" fmla="*/ 41 h 254"/>
                <a:gd name="T2" fmla="*/ 0 w 1147"/>
                <a:gd name="T3" fmla="*/ 124 h 254"/>
                <a:gd name="T4" fmla="*/ 254 w 1147"/>
                <a:gd name="T5" fmla="*/ 46 h 254"/>
                <a:gd name="T6" fmla="*/ 733 w 1147"/>
                <a:gd name="T7" fmla="*/ 45 h 254"/>
                <a:gd name="T8" fmla="*/ 1147 w 1147"/>
                <a:gd name="T9" fmla="*/ 247 h 254"/>
                <a:gd name="T10" fmla="*/ 1147 w 1147"/>
                <a:gd name="T11" fmla="*/ 254 h 254"/>
                <a:gd name="T12" fmla="*/ 888 w 1147"/>
                <a:gd name="T13" fmla="*/ 105 h 254"/>
                <a:gd name="T14" fmla="*/ 292 w 1147"/>
                <a:gd name="T15" fmla="*/ 4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7" h="254">
                  <a:moveTo>
                    <a:pt x="292" y="41"/>
                  </a:moveTo>
                  <a:cubicBezTo>
                    <a:pt x="194" y="60"/>
                    <a:pt x="97" y="91"/>
                    <a:pt x="0" y="124"/>
                  </a:cubicBezTo>
                  <a:cubicBezTo>
                    <a:pt x="84" y="94"/>
                    <a:pt x="168" y="65"/>
                    <a:pt x="254" y="46"/>
                  </a:cubicBezTo>
                  <a:cubicBezTo>
                    <a:pt x="408" y="10"/>
                    <a:pt x="569" y="3"/>
                    <a:pt x="733" y="45"/>
                  </a:cubicBezTo>
                  <a:cubicBezTo>
                    <a:pt x="873" y="78"/>
                    <a:pt x="1017" y="151"/>
                    <a:pt x="1147" y="247"/>
                  </a:cubicBezTo>
                  <a:cubicBezTo>
                    <a:pt x="1147" y="249"/>
                    <a:pt x="1147" y="252"/>
                    <a:pt x="1147" y="254"/>
                  </a:cubicBezTo>
                  <a:cubicBezTo>
                    <a:pt x="1064" y="194"/>
                    <a:pt x="977" y="143"/>
                    <a:pt x="888" y="105"/>
                  </a:cubicBezTo>
                  <a:cubicBezTo>
                    <a:pt x="687" y="18"/>
                    <a:pt x="482" y="0"/>
                    <a:pt x="292" y="41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3" name="文本框 4">
            <a:extLst>
              <a:ext uri="{FF2B5EF4-FFF2-40B4-BE49-F238E27FC236}">
                <a16:creationId xmlns:a16="http://schemas.microsoft.com/office/drawing/2014/main" id="{44266070-69AC-2A41-85CA-95B83A6123D4}"/>
              </a:ext>
            </a:extLst>
          </p:cNvPr>
          <p:cNvSpPr txBox="1"/>
          <p:nvPr/>
        </p:nvSpPr>
        <p:spPr>
          <a:xfrm>
            <a:off x="301158" y="878374"/>
            <a:ext cx="8425739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三、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实对称矩阵的相似对角化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7CDE6D1A-EB11-8D4E-9296-AA98BA3C6F12}"/>
              </a:ext>
            </a:extLst>
          </p:cNvPr>
          <p:cNvGrpSpPr/>
          <p:nvPr/>
        </p:nvGrpSpPr>
        <p:grpSpPr>
          <a:xfrm>
            <a:off x="1592113" y="2570695"/>
            <a:ext cx="4559300" cy="2081212"/>
            <a:chOff x="1592113" y="2570695"/>
            <a:chExt cx="4559300" cy="2081212"/>
          </a:xfrm>
        </p:grpSpPr>
        <p:graphicFrame>
          <p:nvGraphicFramePr>
            <p:cNvPr id="6" name="对象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12021105"/>
                </p:ext>
              </p:extLst>
            </p:nvPr>
          </p:nvGraphicFramePr>
          <p:xfrm>
            <a:off x="1592113" y="2570695"/>
            <a:ext cx="4559300" cy="20812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49377600" imgH="22555200" progId="Equation.DSMT4">
                    <p:embed/>
                  </p:oleObj>
                </mc:Choice>
                <mc:Fallback>
                  <p:oleObj name="Equation" r:id="rId2" imgW="49377600" imgH="22555200" progId="Equation.DSMT4">
                    <p:embed/>
                    <p:pic>
                      <p:nvPicPr>
                        <p:cNvPr id="0" name="图片 512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92113" y="2570695"/>
                          <a:ext cx="4559300" cy="20812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8EB1B98B-6680-E04B-9D62-1ACCE70D4135}"/>
                </a:ext>
              </a:extLst>
            </p:cNvPr>
            <p:cNvSpPr txBox="1"/>
            <p:nvPr/>
          </p:nvSpPr>
          <p:spPr>
            <a:xfrm rot="2663511">
              <a:off x="4933507" y="370392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…</a:t>
              </a:r>
              <a:endParaRPr kumimoji="1" lang="zh-CN" altLang="en-US" dirty="0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EC727A73-7B2D-E043-A2FB-B4730AE903F9}"/>
              </a:ext>
            </a:extLst>
          </p:cNvPr>
          <p:cNvGrpSpPr/>
          <p:nvPr/>
        </p:nvGrpSpPr>
        <p:grpSpPr>
          <a:xfrm>
            <a:off x="257206" y="4825700"/>
            <a:ext cx="5947078" cy="506412"/>
            <a:chOff x="257206" y="4825700"/>
            <a:chExt cx="5947078" cy="506412"/>
          </a:xfrm>
        </p:grpSpPr>
        <p:grpSp>
          <p:nvGrpSpPr>
            <p:cNvPr id="8" name="组合 7"/>
            <p:cNvGrpSpPr/>
            <p:nvPr/>
          </p:nvGrpSpPr>
          <p:grpSpPr>
            <a:xfrm>
              <a:off x="257206" y="4825700"/>
              <a:ext cx="5947078" cy="506412"/>
              <a:chOff x="2117422" y="4856519"/>
              <a:chExt cx="5947078" cy="506412"/>
            </a:xfrm>
          </p:grpSpPr>
          <p:sp>
            <p:nvSpPr>
              <p:cNvPr id="9" name="文本框 5"/>
              <p:cNvSpPr txBox="1"/>
              <p:nvPr/>
            </p:nvSpPr>
            <p:spPr>
              <a:xfrm>
                <a:off x="2117422" y="4856519"/>
                <a:ext cx="842478" cy="46166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宋体" panose="02010600030101010101" pitchFamily="2" charset="-122"/>
                  </a:rPr>
                  <a:t>其中</a:t>
                </a:r>
              </a:p>
            </p:txBody>
          </p:sp>
          <p:graphicFrame>
            <p:nvGraphicFramePr>
              <p:cNvPr id="10" name="对象 9"/>
              <p:cNvGraphicFramePr>
                <a:graphicFrameLocks noChangeAspect="1"/>
              </p:cNvGraphicFramePr>
              <p:nvPr/>
            </p:nvGraphicFramePr>
            <p:xfrm>
              <a:off x="2824950" y="4856519"/>
              <a:ext cx="1660525" cy="5064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4" imgW="17983200" imgH="5486400" progId="Equation.DSMT4">
                      <p:embed/>
                    </p:oleObj>
                  </mc:Choice>
                  <mc:Fallback>
                    <p:oleObj name="Equation" r:id="rId4" imgW="17983200" imgH="5486400" progId="Equation.DSMT4">
                      <p:embed/>
                      <p:pic>
                        <p:nvPicPr>
                          <p:cNvPr id="0" name="图片 5124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24950" y="4856519"/>
                            <a:ext cx="1660525" cy="5064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1" name="文本框 5"/>
              <p:cNvSpPr txBox="1"/>
              <p:nvPr/>
            </p:nvSpPr>
            <p:spPr>
              <a:xfrm>
                <a:off x="4447508" y="4866103"/>
                <a:ext cx="3616992" cy="46166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宋体" panose="02010600030101010101" pitchFamily="2" charset="-122"/>
                  </a:rPr>
                  <a:t>是矩阵 </a:t>
                </a:r>
                <a:r>
                  <a:rPr lang="en-US" altLang="zh-CN" sz="2400" b="1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A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宋体" panose="02010600030101010101" pitchFamily="2" charset="-122"/>
                  </a:rPr>
                  <a:t> 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宋体" panose="02010600030101010101" pitchFamily="2" charset="-122"/>
                  </a:rPr>
                  <a:t>的 </a:t>
                </a:r>
                <a:r>
                  <a:rPr lang="en-US" altLang="zh-CN" sz="2400" b="1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n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宋体" panose="02010600030101010101" pitchFamily="2" charset="-122"/>
                  </a:rPr>
                  <a:t> 个特征值，</a:t>
                </a:r>
                <a:endPara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4574F714-1C97-A341-9C69-2A52AF4CAC70}"/>
                </a:ext>
              </a:extLst>
            </p:cNvPr>
            <p:cNvSpPr txBox="1"/>
            <p:nvPr/>
          </p:nvSpPr>
          <p:spPr>
            <a:xfrm>
              <a:off x="1789956" y="483528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…</a:t>
              </a:r>
              <a:endParaRPr kumimoji="1" lang="zh-CN" altLang="en-US" dirty="0"/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C9D0AA9-17B5-494B-AE29-5FD01F35205E}"/>
              </a:ext>
            </a:extLst>
          </p:cNvPr>
          <p:cNvGrpSpPr/>
          <p:nvPr/>
        </p:nvGrpSpPr>
        <p:grpSpPr>
          <a:xfrm>
            <a:off x="255045" y="5515489"/>
            <a:ext cx="7295439" cy="529171"/>
            <a:chOff x="255045" y="5515489"/>
            <a:chExt cx="7295439" cy="529171"/>
          </a:xfrm>
        </p:grpSpPr>
        <p:grpSp>
          <p:nvGrpSpPr>
            <p:cNvPr id="13" name="组合 12"/>
            <p:cNvGrpSpPr/>
            <p:nvPr/>
          </p:nvGrpSpPr>
          <p:grpSpPr>
            <a:xfrm>
              <a:off x="255045" y="5515489"/>
              <a:ext cx="7295439" cy="529171"/>
              <a:chOff x="2115261" y="5392812"/>
              <a:chExt cx="7295439" cy="529171"/>
            </a:xfrm>
          </p:grpSpPr>
          <p:sp>
            <p:nvSpPr>
              <p:cNvPr id="14" name="文本框 5"/>
              <p:cNvSpPr txBox="1"/>
              <p:nvPr/>
            </p:nvSpPr>
            <p:spPr>
              <a:xfrm>
                <a:off x="2115261" y="5392812"/>
                <a:ext cx="2088440" cy="46166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zh-CN" altLang="en-US" sz="2400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量是对应</a:t>
                </a:r>
              </a:p>
            </p:txBody>
          </p:sp>
          <p:graphicFrame>
            <p:nvGraphicFramePr>
              <p:cNvPr id="15" name="对象 14"/>
              <p:cNvGraphicFramePr>
                <a:graphicFrameLocks noChangeAspect="1"/>
              </p:cNvGraphicFramePr>
              <p:nvPr/>
            </p:nvGraphicFramePr>
            <p:xfrm>
              <a:off x="3433763" y="5415571"/>
              <a:ext cx="1660525" cy="5064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6" imgW="749300" imgH="228600" progId="Equation.DSMT4">
                      <p:embed/>
                    </p:oleObj>
                  </mc:Choice>
                  <mc:Fallback>
                    <p:oleObj name="Equation" r:id="rId6" imgW="749300" imgH="228600" progId="Equation.DSMT4">
                      <p:embed/>
                      <p:pic>
                        <p:nvPicPr>
                          <p:cNvPr id="0" name="图片 5124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33763" y="5415571"/>
                            <a:ext cx="1660525" cy="5064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6" name="文本框 5"/>
              <p:cNvSpPr txBox="1"/>
              <p:nvPr/>
            </p:nvSpPr>
            <p:spPr>
              <a:xfrm>
                <a:off x="4979094" y="5400824"/>
                <a:ext cx="4431606" cy="46166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zh-CN" altLang="en-US" sz="2400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的两两正交的单位特征向量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.</a:t>
                </a:r>
                <a:endParaRPr lang="zh-CN" altLang="en-US" sz="24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74A6071D-2365-AF45-8863-F9F900A99D05}"/>
                </a:ext>
              </a:extLst>
            </p:cNvPr>
            <p:cNvSpPr txBox="1"/>
            <p:nvPr/>
          </p:nvSpPr>
          <p:spPr>
            <a:xfrm>
              <a:off x="2434779" y="556165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…</a:t>
              </a:r>
              <a:endParaRPr kumimoji="1" lang="zh-CN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351371" y="1157470"/>
            <a:ext cx="7467600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利用正交矩阵将实对称阵化为对角阵的步骤：</a:t>
            </a:r>
          </a:p>
        </p:txBody>
      </p:sp>
      <p:sp>
        <p:nvSpPr>
          <p:cNvPr id="4" name="文本框 6"/>
          <p:cNvSpPr txBox="1"/>
          <p:nvPr/>
        </p:nvSpPr>
        <p:spPr>
          <a:xfrm>
            <a:off x="747769" y="1807803"/>
            <a:ext cx="5811203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(1)  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求出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n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阶实对称矩阵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A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的全部特征值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5665607" y="2328979"/>
            <a:ext cx="2390378" cy="532448"/>
            <a:chOff x="7120335" y="2820352"/>
            <a:chExt cx="2390378" cy="532448"/>
          </a:xfrm>
        </p:grpSpPr>
        <p:sp>
          <p:nvSpPr>
            <p:cNvPr id="10" name="文本框 6"/>
            <p:cNvSpPr txBox="1"/>
            <p:nvPr/>
          </p:nvSpPr>
          <p:spPr>
            <a:xfrm>
              <a:off x="7120335" y="2820352"/>
              <a:ext cx="601266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24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宋体" panose="02010600030101010101" pitchFamily="2" charset="-122"/>
                </a:rPr>
                <a:t>由</a:t>
              </a:r>
            </a:p>
          </p:txBody>
        </p:sp>
        <p:graphicFrame>
          <p:nvGraphicFramePr>
            <p:cNvPr id="11" name="对象 10"/>
            <p:cNvGraphicFramePr>
              <a:graphicFrameLocks noChangeAspect="1"/>
            </p:cNvGraphicFramePr>
            <p:nvPr/>
          </p:nvGraphicFramePr>
          <p:xfrm>
            <a:off x="7485063" y="2846388"/>
            <a:ext cx="2025650" cy="5064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21945600" imgH="5486400" progId="Equation.DSMT4">
                    <p:embed/>
                  </p:oleObj>
                </mc:Choice>
                <mc:Fallback>
                  <p:oleObj name="Equation" r:id="rId2" imgW="21945600" imgH="5486400" progId="Equation.DSMT4">
                    <p:embed/>
                    <p:pic>
                      <p:nvPicPr>
                        <p:cNvPr id="0" name="图片 5228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85063" y="2846388"/>
                          <a:ext cx="2025650" cy="5064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文本框 6"/>
          <p:cNvSpPr txBox="1"/>
          <p:nvPr/>
        </p:nvSpPr>
        <p:spPr>
          <a:xfrm>
            <a:off x="1255769" y="2849203"/>
            <a:ext cx="2905601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求出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A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的特征向量；</a:t>
            </a:r>
          </a:p>
        </p:txBody>
      </p:sp>
      <p:sp>
        <p:nvSpPr>
          <p:cNvPr id="13" name="文本框 6"/>
          <p:cNvSpPr txBox="1"/>
          <p:nvPr/>
        </p:nvSpPr>
        <p:spPr>
          <a:xfrm>
            <a:off x="773169" y="3413577"/>
            <a:ext cx="7271703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(3)  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将属于同一特征值的特征向量正交化；</a:t>
            </a:r>
          </a:p>
        </p:txBody>
      </p:sp>
      <p:sp>
        <p:nvSpPr>
          <p:cNvPr id="14" name="文本框 6"/>
          <p:cNvSpPr txBox="1"/>
          <p:nvPr/>
        </p:nvSpPr>
        <p:spPr>
          <a:xfrm>
            <a:off x="773169" y="3977739"/>
            <a:ext cx="662400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(4)  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将特征向量单位化；</a:t>
            </a:r>
          </a:p>
        </p:txBody>
      </p:sp>
      <p:sp>
        <p:nvSpPr>
          <p:cNvPr id="15" name="文本框 6"/>
          <p:cNvSpPr txBox="1"/>
          <p:nvPr/>
        </p:nvSpPr>
        <p:spPr>
          <a:xfrm>
            <a:off x="773169" y="4599570"/>
            <a:ext cx="662400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(5)  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以这些单位向量作为列向量构造正交矩阵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Q 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, </a:t>
            </a:r>
            <a:endParaRPr lang="zh-CN" altLang="en-US" sz="2400" b="1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</p:txBody>
      </p:sp>
      <p:sp>
        <p:nvSpPr>
          <p:cNvPr id="16" name="文本框 6"/>
          <p:cNvSpPr txBox="1"/>
          <p:nvPr/>
        </p:nvSpPr>
        <p:spPr>
          <a:xfrm>
            <a:off x="7323672" y="4592397"/>
            <a:ext cx="990598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使得</a:t>
            </a: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5562452"/>
              </p:ext>
            </p:extLst>
          </p:nvPr>
        </p:nvGraphicFramePr>
        <p:xfrm>
          <a:off x="1356019" y="5068408"/>
          <a:ext cx="1689100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8288000" imgH="5486400" progId="Equation.DSMT4">
                  <p:embed/>
                </p:oleObj>
              </mc:Choice>
              <mc:Fallback>
                <p:oleObj name="Equation" r:id="rId4" imgW="18288000" imgH="5486400" progId="Equation.DSMT4">
                  <p:embed/>
                  <p:pic>
                    <p:nvPicPr>
                      <p:cNvPr id="0" name="图片 522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6019" y="5068408"/>
                        <a:ext cx="1689100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Freeform 17"/>
          <p:cNvSpPr/>
          <p:nvPr/>
        </p:nvSpPr>
        <p:spPr bwMode="auto">
          <a:xfrm flipH="1" flipV="1">
            <a:off x="-8572" y="187960"/>
            <a:ext cx="9054941" cy="640080"/>
          </a:xfrm>
          <a:custGeom>
            <a:avLst/>
            <a:gdLst>
              <a:gd name="T0" fmla="*/ 292 w 1147"/>
              <a:gd name="T1" fmla="*/ 41 h 254"/>
              <a:gd name="T2" fmla="*/ 0 w 1147"/>
              <a:gd name="T3" fmla="*/ 124 h 254"/>
              <a:gd name="T4" fmla="*/ 254 w 1147"/>
              <a:gd name="T5" fmla="*/ 46 h 254"/>
              <a:gd name="T6" fmla="*/ 733 w 1147"/>
              <a:gd name="T7" fmla="*/ 45 h 254"/>
              <a:gd name="T8" fmla="*/ 1147 w 1147"/>
              <a:gd name="T9" fmla="*/ 247 h 254"/>
              <a:gd name="T10" fmla="*/ 1147 w 1147"/>
              <a:gd name="T11" fmla="*/ 254 h 254"/>
              <a:gd name="T12" fmla="*/ 888 w 1147"/>
              <a:gd name="T13" fmla="*/ 105 h 254"/>
              <a:gd name="T14" fmla="*/ 292 w 1147"/>
              <a:gd name="T15" fmla="*/ 41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47" h="254">
                <a:moveTo>
                  <a:pt x="292" y="41"/>
                </a:moveTo>
                <a:cubicBezTo>
                  <a:pt x="194" y="60"/>
                  <a:pt x="97" y="91"/>
                  <a:pt x="0" y="124"/>
                </a:cubicBezTo>
                <a:cubicBezTo>
                  <a:pt x="84" y="94"/>
                  <a:pt x="168" y="65"/>
                  <a:pt x="254" y="46"/>
                </a:cubicBezTo>
                <a:cubicBezTo>
                  <a:pt x="408" y="10"/>
                  <a:pt x="569" y="3"/>
                  <a:pt x="733" y="45"/>
                </a:cubicBezTo>
                <a:cubicBezTo>
                  <a:pt x="873" y="78"/>
                  <a:pt x="1017" y="151"/>
                  <a:pt x="1147" y="247"/>
                </a:cubicBezTo>
                <a:cubicBezTo>
                  <a:pt x="1147" y="249"/>
                  <a:pt x="1147" y="252"/>
                  <a:pt x="1147" y="254"/>
                </a:cubicBezTo>
                <a:cubicBezTo>
                  <a:pt x="1064" y="194"/>
                  <a:pt x="977" y="143"/>
                  <a:pt x="888" y="105"/>
                </a:cubicBezTo>
                <a:cubicBezTo>
                  <a:pt x="687" y="18"/>
                  <a:pt x="482" y="0"/>
                  <a:pt x="292" y="41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58000">
                <a:schemeClr val="accent1"/>
              </a:gs>
              <a:gs pos="100000">
                <a:schemeClr val="tx2"/>
              </a:gs>
            </a:gsLst>
            <a:lin ang="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Freeform 5"/>
          <p:cNvSpPr/>
          <p:nvPr/>
        </p:nvSpPr>
        <p:spPr bwMode="auto">
          <a:xfrm flipH="1" flipV="1">
            <a:off x="197644" y="-11430"/>
            <a:ext cx="8796814" cy="658495"/>
          </a:xfrm>
          <a:custGeom>
            <a:avLst/>
            <a:gdLst>
              <a:gd name="T0" fmla="*/ 80 w 1029"/>
              <a:gd name="T1" fmla="*/ 110 h 255"/>
              <a:gd name="T2" fmla="*/ 0 w 1029"/>
              <a:gd name="T3" fmla="*/ 138 h 255"/>
              <a:gd name="T4" fmla="*/ 172 w 1029"/>
              <a:gd name="T5" fmla="*/ 81 h 255"/>
              <a:gd name="T6" fmla="*/ 1029 w 1029"/>
              <a:gd name="T7" fmla="*/ 234 h 255"/>
              <a:gd name="T8" fmla="*/ 1029 w 1029"/>
              <a:gd name="T9" fmla="*/ 255 h 255"/>
              <a:gd name="T10" fmla="*/ 1028 w 1029"/>
              <a:gd name="T11" fmla="*/ 255 h 255"/>
              <a:gd name="T12" fmla="*/ 80 w 1029"/>
              <a:gd name="T13" fmla="*/ 110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9" h="255">
                <a:moveTo>
                  <a:pt x="80" y="110"/>
                </a:moveTo>
                <a:cubicBezTo>
                  <a:pt x="53" y="119"/>
                  <a:pt x="26" y="128"/>
                  <a:pt x="0" y="138"/>
                </a:cubicBezTo>
                <a:cubicBezTo>
                  <a:pt x="57" y="116"/>
                  <a:pt x="114" y="96"/>
                  <a:pt x="172" y="81"/>
                </a:cubicBezTo>
                <a:cubicBezTo>
                  <a:pt x="444" y="0"/>
                  <a:pt x="744" y="14"/>
                  <a:pt x="1029" y="234"/>
                </a:cubicBezTo>
                <a:cubicBezTo>
                  <a:pt x="1029" y="241"/>
                  <a:pt x="1029" y="248"/>
                  <a:pt x="1029" y="255"/>
                </a:cubicBezTo>
                <a:cubicBezTo>
                  <a:pt x="1028" y="255"/>
                  <a:pt x="1028" y="255"/>
                  <a:pt x="1028" y="255"/>
                </a:cubicBezTo>
                <a:cubicBezTo>
                  <a:pt x="716" y="17"/>
                  <a:pt x="380" y="7"/>
                  <a:pt x="80" y="110"/>
                </a:cubicBezTo>
                <a:close/>
              </a:path>
            </a:pathLst>
          </a:custGeom>
          <a:gradFill>
            <a:gsLst>
              <a:gs pos="100000">
                <a:srgbClr val="13589A">
                  <a:alpha val="100000"/>
                  <a:lumMod val="97000"/>
                </a:srgbClr>
              </a:gs>
              <a:gs pos="100000">
                <a:srgbClr val="154C84">
                  <a:alpha val="100000"/>
                </a:srgbClr>
              </a:gs>
              <a:gs pos="3000">
                <a:schemeClr val="tx2">
                  <a:alpha val="21000"/>
                </a:schemeClr>
              </a:gs>
            </a:gsLst>
            <a:lin ang="108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 flipH="1">
            <a:off x="6429852" y="-11430"/>
            <a:ext cx="2717006" cy="720090"/>
            <a:chOff x="2480600" y="4407823"/>
            <a:chExt cx="8358786" cy="1849336"/>
          </a:xfrm>
        </p:grpSpPr>
        <p:sp>
          <p:nvSpPr>
            <p:cNvPr id="35" name="Freeform 5"/>
            <p:cNvSpPr/>
            <p:nvPr/>
          </p:nvSpPr>
          <p:spPr bwMode="auto">
            <a:xfrm>
              <a:off x="2480600" y="4407823"/>
              <a:ext cx="8358786" cy="1849336"/>
            </a:xfrm>
            <a:custGeom>
              <a:avLst/>
              <a:gdLst>
                <a:gd name="T0" fmla="*/ 403 w 1148"/>
                <a:gd name="T1" fmla="*/ 226 h 251"/>
                <a:gd name="T2" fmla="*/ 1040 w 1148"/>
                <a:gd name="T3" fmla="*/ 69 h 251"/>
                <a:gd name="T4" fmla="*/ 1148 w 1148"/>
                <a:gd name="T5" fmla="*/ 0 h 251"/>
                <a:gd name="T6" fmla="*/ 1146 w 1148"/>
                <a:gd name="T7" fmla="*/ 0 h 251"/>
                <a:gd name="T8" fmla="*/ 481 w 1148"/>
                <a:gd name="T9" fmla="*/ 210 h 251"/>
                <a:gd name="T10" fmla="*/ 42 w 1148"/>
                <a:gd name="T11" fmla="*/ 0 h 251"/>
                <a:gd name="T12" fmla="*/ 0 w 1148"/>
                <a:gd name="T13" fmla="*/ 0 h 251"/>
                <a:gd name="T14" fmla="*/ 403 w 1148"/>
                <a:gd name="T15" fmla="*/ 22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8" h="251">
                  <a:moveTo>
                    <a:pt x="403" y="226"/>
                  </a:moveTo>
                  <a:cubicBezTo>
                    <a:pt x="632" y="251"/>
                    <a:pt x="867" y="171"/>
                    <a:pt x="1040" y="69"/>
                  </a:cubicBezTo>
                  <a:cubicBezTo>
                    <a:pt x="1078" y="47"/>
                    <a:pt x="1114" y="24"/>
                    <a:pt x="1148" y="0"/>
                  </a:cubicBezTo>
                  <a:cubicBezTo>
                    <a:pt x="1146" y="0"/>
                    <a:pt x="1146" y="0"/>
                    <a:pt x="1146" y="0"/>
                  </a:cubicBezTo>
                  <a:cubicBezTo>
                    <a:pt x="976" y="120"/>
                    <a:pt x="731" y="223"/>
                    <a:pt x="481" y="210"/>
                  </a:cubicBezTo>
                  <a:cubicBezTo>
                    <a:pt x="308" y="203"/>
                    <a:pt x="132" y="137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8" y="138"/>
                    <a:pt x="239" y="210"/>
                    <a:pt x="403" y="226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6"/>
            <p:cNvSpPr/>
            <p:nvPr/>
          </p:nvSpPr>
          <p:spPr bwMode="auto">
            <a:xfrm>
              <a:off x="2837394" y="4407823"/>
              <a:ext cx="7966585" cy="1745839"/>
            </a:xfrm>
            <a:custGeom>
              <a:avLst/>
              <a:gdLst>
                <a:gd name="T0" fmla="*/ 318 w 1094"/>
                <a:gd name="T1" fmla="*/ 183 h 237"/>
                <a:gd name="T2" fmla="*/ 12 w 1094"/>
                <a:gd name="T3" fmla="*/ 0 h 237"/>
                <a:gd name="T4" fmla="*/ 0 w 1094"/>
                <a:gd name="T5" fmla="*/ 0 h 237"/>
                <a:gd name="T6" fmla="*/ 625 w 1094"/>
                <a:gd name="T7" fmla="*/ 195 h 237"/>
                <a:gd name="T8" fmla="*/ 1094 w 1094"/>
                <a:gd name="T9" fmla="*/ 0 h 237"/>
                <a:gd name="T10" fmla="*/ 1093 w 1094"/>
                <a:gd name="T11" fmla="*/ 0 h 237"/>
                <a:gd name="T12" fmla="*/ 788 w 1094"/>
                <a:gd name="T13" fmla="*/ 148 h 237"/>
                <a:gd name="T14" fmla="*/ 318 w 1094"/>
                <a:gd name="T15" fmla="*/ 183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4" h="237">
                  <a:moveTo>
                    <a:pt x="318" y="183"/>
                  </a:moveTo>
                  <a:cubicBezTo>
                    <a:pt x="195" y="160"/>
                    <a:pt x="81" y="98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5" y="188"/>
                    <a:pt x="396" y="237"/>
                    <a:pt x="625" y="195"/>
                  </a:cubicBezTo>
                  <a:cubicBezTo>
                    <a:pt x="804" y="164"/>
                    <a:pt x="963" y="88"/>
                    <a:pt x="1094" y="0"/>
                  </a:cubicBezTo>
                  <a:cubicBezTo>
                    <a:pt x="1093" y="0"/>
                    <a:pt x="1093" y="0"/>
                    <a:pt x="1093" y="0"/>
                  </a:cubicBezTo>
                  <a:cubicBezTo>
                    <a:pt x="1003" y="59"/>
                    <a:pt x="902" y="111"/>
                    <a:pt x="788" y="148"/>
                  </a:cubicBezTo>
                  <a:cubicBezTo>
                    <a:pt x="641" y="197"/>
                    <a:pt x="473" y="217"/>
                    <a:pt x="318" y="183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7"/>
            <p:cNvSpPr/>
            <p:nvPr/>
          </p:nvSpPr>
          <p:spPr bwMode="auto">
            <a:xfrm>
              <a:off x="3785213" y="4407823"/>
              <a:ext cx="6879861" cy="1511608"/>
            </a:xfrm>
            <a:custGeom>
              <a:avLst/>
              <a:gdLst>
                <a:gd name="T0" fmla="*/ 668 w 945"/>
                <a:gd name="T1" fmla="*/ 122 h 205"/>
                <a:gd name="T2" fmla="*/ 945 w 945"/>
                <a:gd name="T3" fmla="*/ 0 h 205"/>
                <a:gd name="T4" fmla="*/ 943 w 945"/>
                <a:gd name="T5" fmla="*/ 0 h 205"/>
                <a:gd name="T6" fmla="*/ 207 w 945"/>
                <a:gd name="T7" fmla="*/ 116 h 205"/>
                <a:gd name="T8" fmla="*/ 20 w 945"/>
                <a:gd name="T9" fmla="*/ 0 h 205"/>
                <a:gd name="T10" fmla="*/ 0 w 945"/>
                <a:gd name="T11" fmla="*/ 0 h 205"/>
                <a:gd name="T12" fmla="*/ 668 w 945"/>
                <a:gd name="T13" fmla="*/ 122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5" h="205">
                  <a:moveTo>
                    <a:pt x="668" y="122"/>
                  </a:moveTo>
                  <a:cubicBezTo>
                    <a:pt x="771" y="92"/>
                    <a:pt x="863" y="50"/>
                    <a:pt x="945" y="0"/>
                  </a:cubicBezTo>
                  <a:cubicBezTo>
                    <a:pt x="943" y="0"/>
                    <a:pt x="943" y="0"/>
                    <a:pt x="943" y="0"/>
                  </a:cubicBezTo>
                  <a:cubicBezTo>
                    <a:pt x="746" y="121"/>
                    <a:pt x="458" y="205"/>
                    <a:pt x="207" y="116"/>
                  </a:cubicBezTo>
                  <a:cubicBezTo>
                    <a:pt x="135" y="91"/>
                    <a:pt x="70" y="52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9" y="167"/>
                    <a:pt x="443" y="189"/>
                    <a:pt x="668" y="122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8"/>
            <p:cNvSpPr/>
            <p:nvPr/>
          </p:nvSpPr>
          <p:spPr bwMode="auto">
            <a:xfrm>
              <a:off x="3610902" y="4407823"/>
              <a:ext cx="7092303" cy="1598764"/>
            </a:xfrm>
            <a:custGeom>
              <a:avLst/>
              <a:gdLst>
                <a:gd name="T0" fmla="*/ 246 w 974"/>
                <a:gd name="T1" fmla="*/ 142 h 217"/>
                <a:gd name="T2" fmla="*/ 928 w 974"/>
                <a:gd name="T3" fmla="*/ 27 h 217"/>
                <a:gd name="T4" fmla="*/ 974 w 974"/>
                <a:gd name="T5" fmla="*/ 0 h 217"/>
                <a:gd name="T6" fmla="*/ 969 w 974"/>
                <a:gd name="T7" fmla="*/ 0 h 217"/>
                <a:gd name="T8" fmla="*/ 879 w 974"/>
                <a:gd name="T9" fmla="*/ 50 h 217"/>
                <a:gd name="T10" fmla="*/ 56 w 974"/>
                <a:gd name="T11" fmla="*/ 34 h 217"/>
                <a:gd name="T12" fmla="*/ 18 w 974"/>
                <a:gd name="T13" fmla="*/ 0 h 217"/>
                <a:gd name="T14" fmla="*/ 0 w 974"/>
                <a:gd name="T15" fmla="*/ 0 h 217"/>
                <a:gd name="T16" fmla="*/ 246 w 974"/>
                <a:gd name="T17" fmla="*/ 142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4" h="217">
                  <a:moveTo>
                    <a:pt x="246" y="142"/>
                  </a:moveTo>
                  <a:cubicBezTo>
                    <a:pt x="479" y="206"/>
                    <a:pt x="740" y="135"/>
                    <a:pt x="928" y="27"/>
                  </a:cubicBezTo>
                  <a:cubicBezTo>
                    <a:pt x="943" y="18"/>
                    <a:pt x="959" y="9"/>
                    <a:pt x="974" y="0"/>
                  </a:cubicBezTo>
                  <a:cubicBezTo>
                    <a:pt x="969" y="0"/>
                    <a:pt x="969" y="0"/>
                    <a:pt x="969" y="0"/>
                  </a:cubicBezTo>
                  <a:cubicBezTo>
                    <a:pt x="940" y="17"/>
                    <a:pt x="910" y="34"/>
                    <a:pt x="879" y="50"/>
                  </a:cubicBezTo>
                  <a:cubicBezTo>
                    <a:pt x="643" y="178"/>
                    <a:pt x="276" y="217"/>
                    <a:pt x="56" y="34"/>
                  </a:cubicBezTo>
                  <a:cubicBezTo>
                    <a:pt x="43" y="23"/>
                    <a:pt x="30" y="12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3" y="70"/>
                    <a:pt x="150" y="119"/>
                    <a:pt x="246" y="142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A58C11F-D433-C44D-B9C8-B237043B3179}"/>
              </a:ext>
            </a:extLst>
          </p:cNvPr>
          <p:cNvGrpSpPr/>
          <p:nvPr/>
        </p:nvGrpSpPr>
        <p:grpSpPr>
          <a:xfrm>
            <a:off x="6311322" y="1733184"/>
            <a:ext cx="1773238" cy="580556"/>
            <a:chOff x="6311322" y="1733184"/>
            <a:chExt cx="1773238" cy="580556"/>
          </a:xfrm>
        </p:grpSpPr>
        <p:graphicFrame>
          <p:nvGraphicFramePr>
            <p:cNvPr id="5" name="对象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02113360"/>
                </p:ext>
              </p:extLst>
            </p:nvPr>
          </p:nvGraphicFramePr>
          <p:xfrm>
            <a:off x="6311322" y="1807327"/>
            <a:ext cx="1773238" cy="506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9202400" imgH="5486400" progId="Equation.DSMT4">
                    <p:embed/>
                  </p:oleObj>
                </mc:Choice>
                <mc:Fallback>
                  <p:oleObj name="Equation" r:id="rId6" imgW="19202400" imgH="5486400" progId="Equation.DSMT4">
                    <p:embed/>
                    <p:pic>
                      <p:nvPicPr>
                        <p:cNvPr id="0" name="图片 5228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11322" y="1807327"/>
                          <a:ext cx="1773238" cy="5064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BE44E230-430D-A449-A0A7-AD6276D6178D}"/>
                </a:ext>
              </a:extLst>
            </p:cNvPr>
            <p:cNvSpPr txBox="1"/>
            <p:nvPr/>
          </p:nvSpPr>
          <p:spPr>
            <a:xfrm>
              <a:off x="7077450" y="1733184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/>
                <a:t>…</a:t>
              </a:r>
              <a:endParaRPr kumimoji="1" lang="zh-CN" altLang="en-US" sz="2400" dirty="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5A33D4D-E218-2E4D-975C-FF8483C0D029}"/>
              </a:ext>
            </a:extLst>
          </p:cNvPr>
          <p:cNvGrpSpPr/>
          <p:nvPr/>
        </p:nvGrpSpPr>
        <p:grpSpPr>
          <a:xfrm>
            <a:off x="747769" y="2248553"/>
            <a:ext cx="4887278" cy="604937"/>
            <a:chOff x="747769" y="2248553"/>
            <a:chExt cx="4887278" cy="604937"/>
          </a:xfrm>
        </p:grpSpPr>
        <p:grpSp>
          <p:nvGrpSpPr>
            <p:cNvPr id="6" name="组合 5"/>
            <p:cNvGrpSpPr/>
            <p:nvPr/>
          </p:nvGrpSpPr>
          <p:grpSpPr>
            <a:xfrm>
              <a:off x="747769" y="2328503"/>
              <a:ext cx="4887278" cy="524987"/>
              <a:chOff x="2202497" y="2819876"/>
              <a:chExt cx="4887278" cy="524987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2202497" y="2819876"/>
                <a:ext cx="2905601" cy="46166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en-US" altLang="zh-CN" sz="2400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(2)  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对每一个特征值</a:t>
                </a:r>
              </a:p>
            </p:txBody>
          </p:sp>
          <p:graphicFrame>
            <p:nvGraphicFramePr>
              <p:cNvPr id="8" name="对象 7"/>
              <p:cNvGraphicFramePr>
                <a:graphicFrameLocks noChangeAspect="1"/>
              </p:cNvGraphicFramePr>
              <p:nvPr/>
            </p:nvGraphicFramePr>
            <p:xfrm>
              <a:off x="4951413" y="2838450"/>
              <a:ext cx="2138362" cy="5064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8" imgW="23164800" imgH="5486400" progId="Equation.DSMT4">
                      <p:embed/>
                    </p:oleObj>
                  </mc:Choice>
                  <mc:Fallback>
                    <p:oleObj name="Equation" r:id="rId8" imgW="23164800" imgH="5486400" progId="Equation.DSMT4">
                      <p:embed/>
                      <p:pic>
                        <p:nvPicPr>
                          <p:cNvPr id="0" name="图片 5228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51413" y="2838450"/>
                            <a:ext cx="2138362" cy="5064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9CA70AA-F53F-B649-9364-3CB5C212E849}"/>
                </a:ext>
              </a:extLst>
            </p:cNvPr>
            <p:cNvSpPr txBox="1"/>
            <p:nvPr/>
          </p:nvSpPr>
          <p:spPr>
            <a:xfrm>
              <a:off x="4788209" y="2248553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/>
                <a:t>…</a:t>
              </a:r>
              <a:endParaRPr kumimoji="1" lang="zh-CN" altLang="en-US" sz="2400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/>
      <p:bldP spid="13" grpId="0"/>
      <p:bldP spid="14" grpId="0"/>
      <p:bldP spid="15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1320094" y="1376540"/>
            <a:ext cx="1556273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已知矩阵</a:t>
            </a:r>
          </a:p>
        </p:txBody>
      </p:sp>
      <p:sp>
        <p:nvSpPr>
          <p:cNvPr id="4" name="文本框 5"/>
          <p:cNvSpPr txBox="1"/>
          <p:nvPr/>
        </p:nvSpPr>
        <p:spPr>
          <a:xfrm>
            <a:off x="450512" y="1382785"/>
            <a:ext cx="98937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例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4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0359278"/>
              </p:ext>
            </p:extLst>
          </p:nvPr>
        </p:nvGraphicFramePr>
        <p:xfrm>
          <a:off x="2674756" y="849075"/>
          <a:ext cx="2814637" cy="1579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0480000" imgH="17068800" progId="Equation.DSMT4">
                  <p:embed/>
                </p:oleObj>
              </mc:Choice>
              <mc:Fallback>
                <p:oleObj name="Equation" r:id="rId2" imgW="30480000" imgH="17068800" progId="Equation.DSMT4">
                  <p:embed/>
                  <p:pic>
                    <p:nvPicPr>
                      <p:cNvPr id="0" name="图片 533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4756" y="849075"/>
                        <a:ext cx="2814637" cy="1579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5521240" y="1384121"/>
            <a:ext cx="2981228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求正交矩阵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Q 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, 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使得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520606" y="2438169"/>
            <a:ext cx="3589972" cy="506413"/>
            <a:chOff x="2946400" y="3073400"/>
            <a:chExt cx="3589972" cy="506413"/>
          </a:xfrm>
        </p:grpSpPr>
        <p:graphicFrame>
          <p:nvGraphicFramePr>
            <p:cNvPr id="8" name="对象 7"/>
            <p:cNvGraphicFramePr>
              <a:graphicFrameLocks noChangeAspect="1"/>
            </p:cNvGraphicFramePr>
            <p:nvPr/>
          </p:nvGraphicFramePr>
          <p:xfrm>
            <a:off x="2946400" y="3073400"/>
            <a:ext cx="1633538" cy="506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7678400" imgH="5486400" progId="Equation.DSMT4">
                    <p:embed/>
                  </p:oleObj>
                </mc:Choice>
                <mc:Fallback>
                  <p:oleObj name="Equation" r:id="rId4" imgW="17678400" imgH="5486400" progId="Equation.DSMT4">
                    <p:embed/>
                    <p:pic>
                      <p:nvPicPr>
                        <p:cNvPr id="0" name="图片 533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46400" y="3073400"/>
                          <a:ext cx="1633538" cy="5064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文本框 5"/>
            <p:cNvSpPr txBox="1"/>
            <p:nvPr/>
          </p:nvSpPr>
          <p:spPr>
            <a:xfrm>
              <a:off x="4524472" y="3095684"/>
              <a:ext cx="2011900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为对角阵</a:t>
              </a:r>
              <a:r>
                <a: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.</a:t>
              </a:r>
              <a:endPara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0" name="文本框 5"/>
          <p:cNvSpPr txBox="1"/>
          <p:nvPr/>
        </p:nvSpPr>
        <p:spPr>
          <a:xfrm>
            <a:off x="450512" y="3167071"/>
            <a:ext cx="98937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解：</a:t>
            </a: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2849378"/>
              </p:ext>
            </p:extLst>
          </p:nvPr>
        </p:nvGraphicFramePr>
        <p:xfrm>
          <a:off x="1627103" y="3829804"/>
          <a:ext cx="3911600" cy="1579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2367200" imgH="17068800" progId="Equation.DSMT4">
                  <p:embed/>
                </p:oleObj>
              </mc:Choice>
              <mc:Fallback>
                <p:oleObj name="Equation" r:id="rId6" imgW="42367200" imgH="17068800" progId="Equation.DSMT4">
                  <p:embed/>
                  <p:pic>
                    <p:nvPicPr>
                      <p:cNvPr id="0" name="图片 533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7103" y="3829804"/>
                        <a:ext cx="3911600" cy="1579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5"/>
          <p:cNvSpPr txBox="1"/>
          <p:nvPr/>
        </p:nvSpPr>
        <p:spPr>
          <a:xfrm>
            <a:off x="1389667" y="5551049"/>
            <a:ext cx="3422870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所以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A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的全部特征值为</a:t>
            </a: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6099657"/>
              </p:ext>
            </p:extLst>
          </p:nvPr>
        </p:nvGraphicFramePr>
        <p:xfrm>
          <a:off x="4572508" y="5546228"/>
          <a:ext cx="2928937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1699200" imgH="5486400" progId="Equation.DSMT4">
                  <p:embed/>
                </p:oleObj>
              </mc:Choice>
              <mc:Fallback>
                <p:oleObj name="Equation" r:id="rId8" imgW="31699200" imgH="5486400" progId="Equation.DSMT4">
                  <p:embed/>
                  <p:pic>
                    <p:nvPicPr>
                      <p:cNvPr id="0" name="图片 533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508" y="5546228"/>
                        <a:ext cx="2928937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6"/>
          <p:cNvSpPr txBox="1"/>
          <p:nvPr/>
        </p:nvSpPr>
        <p:spPr>
          <a:xfrm>
            <a:off x="1320094" y="3147108"/>
            <a:ext cx="5811203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(1)  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求矩阵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A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的全部特征值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.</a:t>
            </a:r>
            <a:endParaRPr lang="zh-CN" altLang="en-US" sz="2400" b="1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</p:txBody>
      </p:sp>
      <p:sp>
        <p:nvSpPr>
          <p:cNvPr id="16" name="Freeform 17"/>
          <p:cNvSpPr/>
          <p:nvPr/>
        </p:nvSpPr>
        <p:spPr bwMode="auto">
          <a:xfrm flipH="1" flipV="1">
            <a:off x="-8572" y="187960"/>
            <a:ext cx="9054941" cy="640080"/>
          </a:xfrm>
          <a:custGeom>
            <a:avLst/>
            <a:gdLst>
              <a:gd name="T0" fmla="*/ 292 w 1147"/>
              <a:gd name="T1" fmla="*/ 41 h 254"/>
              <a:gd name="T2" fmla="*/ 0 w 1147"/>
              <a:gd name="T3" fmla="*/ 124 h 254"/>
              <a:gd name="T4" fmla="*/ 254 w 1147"/>
              <a:gd name="T5" fmla="*/ 46 h 254"/>
              <a:gd name="T6" fmla="*/ 733 w 1147"/>
              <a:gd name="T7" fmla="*/ 45 h 254"/>
              <a:gd name="T8" fmla="*/ 1147 w 1147"/>
              <a:gd name="T9" fmla="*/ 247 h 254"/>
              <a:gd name="T10" fmla="*/ 1147 w 1147"/>
              <a:gd name="T11" fmla="*/ 254 h 254"/>
              <a:gd name="T12" fmla="*/ 888 w 1147"/>
              <a:gd name="T13" fmla="*/ 105 h 254"/>
              <a:gd name="T14" fmla="*/ 292 w 1147"/>
              <a:gd name="T15" fmla="*/ 41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47" h="254">
                <a:moveTo>
                  <a:pt x="292" y="41"/>
                </a:moveTo>
                <a:cubicBezTo>
                  <a:pt x="194" y="60"/>
                  <a:pt x="97" y="91"/>
                  <a:pt x="0" y="124"/>
                </a:cubicBezTo>
                <a:cubicBezTo>
                  <a:pt x="84" y="94"/>
                  <a:pt x="168" y="65"/>
                  <a:pt x="254" y="46"/>
                </a:cubicBezTo>
                <a:cubicBezTo>
                  <a:pt x="408" y="10"/>
                  <a:pt x="569" y="3"/>
                  <a:pt x="733" y="45"/>
                </a:cubicBezTo>
                <a:cubicBezTo>
                  <a:pt x="873" y="78"/>
                  <a:pt x="1017" y="151"/>
                  <a:pt x="1147" y="247"/>
                </a:cubicBezTo>
                <a:cubicBezTo>
                  <a:pt x="1147" y="249"/>
                  <a:pt x="1147" y="252"/>
                  <a:pt x="1147" y="254"/>
                </a:cubicBezTo>
                <a:cubicBezTo>
                  <a:pt x="1064" y="194"/>
                  <a:pt x="977" y="143"/>
                  <a:pt x="888" y="105"/>
                </a:cubicBezTo>
                <a:cubicBezTo>
                  <a:pt x="687" y="18"/>
                  <a:pt x="482" y="0"/>
                  <a:pt x="292" y="41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58000">
                <a:schemeClr val="accent1"/>
              </a:gs>
              <a:gs pos="100000">
                <a:schemeClr val="tx2"/>
              </a:gs>
            </a:gsLst>
            <a:lin ang="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reeform 5"/>
          <p:cNvSpPr/>
          <p:nvPr/>
        </p:nvSpPr>
        <p:spPr bwMode="auto">
          <a:xfrm flipH="1" flipV="1">
            <a:off x="197644" y="-11430"/>
            <a:ext cx="8796814" cy="658495"/>
          </a:xfrm>
          <a:custGeom>
            <a:avLst/>
            <a:gdLst>
              <a:gd name="T0" fmla="*/ 80 w 1029"/>
              <a:gd name="T1" fmla="*/ 110 h 255"/>
              <a:gd name="T2" fmla="*/ 0 w 1029"/>
              <a:gd name="T3" fmla="*/ 138 h 255"/>
              <a:gd name="T4" fmla="*/ 172 w 1029"/>
              <a:gd name="T5" fmla="*/ 81 h 255"/>
              <a:gd name="T6" fmla="*/ 1029 w 1029"/>
              <a:gd name="T7" fmla="*/ 234 h 255"/>
              <a:gd name="T8" fmla="*/ 1029 w 1029"/>
              <a:gd name="T9" fmla="*/ 255 h 255"/>
              <a:gd name="T10" fmla="*/ 1028 w 1029"/>
              <a:gd name="T11" fmla="*/ 255 h 255"/>
              <a:gd name="T12" fmla="*/ 80 w 1029"/>
              <a:gd name="T13" fmla="*/ 110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9" h="255">
                <a:moveTo>
                  <a:pt x="80" y="110"/>
                </a:moveTo>
                <a:cubicBezTo>
                  <a:pt x="53" y="119"/>
                  <a:pt x="26" y="128"/>
                  <a:pt x="0" y="138"/>
                </a:cubicBezTo>
                <a:cubicBezTo>
                  <a:pt x="57" y="116"/>
                  <a:pt x="114" y="96"/>
                  <a:pt x="172" y="81"/>
                </a:cubicBezTo>
                <a:cubicBezTo>
                  <a:pt x="444" y="0"/>
                  <a:pt x="744" y="14"/>
                  <a:pt x="1029" y="234"/>
                </a:cubicBezTo>
                <a:cubicBezTo>
                  <a:pt x="1029" y="241"/>
                  <a:pt x="1029" y="248"/>
                  <a:pt x="1029" y="255"/>
                </a:cubicBezTo>
                <a:cubicBezTo>
                  <a:pt x="1028" y="255"/>
                  <a:pt x="1028" y="255"/>
                  <a:pt x="1028" y="255"/>
                </a:cubicBezTo>
                <a:cubicBezTo>
                  <a:pt x="716" y="17"/>
                  <a:pt x="380" y="7"/>
                  <a:pt x="80" y="110"/>
                </a:cubicBezTo>
                <a:close/>
              </a:path>
            </a:pathLst>
          </a:custGeom>
          <a:gradFill>
            <a:gsLst>
              <a:gs pos="100000">
                <a:srgbClr val="13589A">
                  <a:alpha val="100000"/>
                  <a:lumMod val="97000"/>
                </a:srgbClr>
              </a:gs>
              <a:gs pos="100000">
                <a:srgbClr val="154C84">
                  <a:alpha val="100000"/>
                </a:srgbClr>
              </a:gs>
              <a:gs pos="3000">
                <a:schemeClr val="tx2">
                  <a:alpha val="21000"/>
                </a:schemeClr>
              </a:gs>
            </a:gsLst>
            <a:lin ang="108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40005" y="44450"/>
            <a:ext cx="9092565" cy="823928"/>
            <a:chOff x="-7938" y="915988"/>
            <a:chExt cx="12193589" cy="2406923"/>
          </a:xfrm>
        </p:grpSpPr>
        <p:sp>
          <p:nvSpPr>
            <p:cNvPr id="19" name="Freeform 5"/>
            <p:cNvSpPr/>
            <p:nvPr/>
          </p:nvSpPr>
          <p:spPr bwMode="auto">
            <a:xfrm>
              <a:off x="4411663" y="915988"/>
              <a:ext cx="7773988" cy="1635125"/>
            </a:xfrm>
            <a:custGeom>
              <a:avLst/>
              <a:gdLst>
                <a:gd name="T0" fmla="*/ 80 w 1029"/>
                <a:gd name="T1" fmla="*/ 110 h 255"/>
                <a:gd name="T2" fmla="*/ 0 w 1029"/>
                <a:gd name="T3" fmla="*/ 138 h 255"/>
                <a:gd name="T4" fmla="*/ 172 w 1029"/>
                <a:gd name="T5" fmla="*/ 81 h 255"/>
                <a:gd name="T6" fmla="*/ 1029 w 1029"/>
                <a:gd name="T7" fmla="*/ 234 h 255"/>
                <a:gd name="T8" fmla="*/ 1029 w 1029"/>
                <a:gd name="T9" fmla="*/ 255 h 255"/>
                <a:gd name="T10" fmla="*/ 1028 w 1029"/>
                <a:gd name="T11" fmla="*/ 255 h 255"/>
                <a:gd name="T12" fmla="*/ 80 w 1029"/>
                <a:gd name="T13" fmla="*/ 11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9" h="255">
                  <a:moveTo>
                    <a:pt x="80" y="110"/>
                  </a:moveTo>
                  <a:cubicBezTo>
                    <a:pt x="53" y="119"/>
                    <a:pt x="26" y="128"/>
                    <a:pt x="0" y="138"/>
                  </a:cubicBezTo>
                  <a:cubicBezTo>
                    <a:pt x="57" y="116"/>
                    <a:pt x="114" y="96"/>
                    <a:pt x="172" y="81"/>
                  </a:cubicBezTo>
                  <a:cubicBezTo>
                    <a:pt x="444" y="0"/>
                    <a:pt x="744" y="14"/>
                    <a:pt x="1029" y="234"/>
                  </a:cubicBezTo>
                  <a:cubicBezTo>
                    <a:pt x="1029" y="241"/>
                    <a:pt x="1029" y="248"/>
                    <a:pt x="1029" y="255"/>
                  </a:cubicBezTo>
                  <a:cubicBezTo>
                    <a:pt x="1028" y="255"/>
                    <a:pt x="1028" y="255"/>
                    <a:pt x="1028" y="255"/>
                  </a:cubicBezTo>
                  <a:cubicBezTo>
                    <a:pt x="716" y="17"/>
                    <a:pt x="380" y="7"/>
                    <a:pt x="80" y="110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6"/>
            <p:cNvSpPr/>
            <p:nvPr/>
          </p:nvSpPr>
          <p:spPr bwMode="auto">
            <a:xfrm>
              <a:off x="520700" y="1800225"/>
              <a:ext cx="3890963" cy="1295400"/>
            </a:xfrm>
            <a:custGeom>
              <a:avLst/>
              <a:gdLst>
                <a:gd name="T0" fmla="*/ 515 w 515"/>
                <a:gd name="T1" fmla="*/ 0 h 202"/>
                <a:gd name="T2" fmla="*/ 9 w 515"/>
                <a:gd name="T3" fmla="*/ 202 h 202"/>
                <a:gd name="T4" fmla="*/ 0 w 515"/>
                <a:gd name="T5" fmla="*/ 202 h 202"/>
                <a:gd name="T6" fmla="*/ 515 w 515"/>
                <a:gd name="T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5" h="202">
                  <a:moveTo>
                    <a:pt x="515" y="0"/>
                  </a:moveTo>
                  <a:cubicBezTo>
                    <a:pt x="351" y="63"/>
                    <a:pt x="185" y="139"/>
                    <a:pt x="9" y="202"/>
                  </a:cubicBezTo>
                  <a:cubicBezTo>
                    <a:pt x="0" y="202"/>
                    <a:pt x="0" y="202"/>
                    <a:pt x="0" y="202"/>
                  </a:cubicBezTo>
                  <a:cubicBezTo>
                    <a:pt x="179" y="140"/>
                    <a:pt x="348" y="62"/>
                    <a:pt x="515" y="0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7"/>
            <p:cNvSpPr/>
            <p:nvPr/>
          </p:nvSpPr>
          <p:spPr bwMode="auto">
            <a:xfrm>
              <a:off x="2447925" y="1768475"/>
              <a:ext cx="2092325" cy="685800"/>
            </a:xfrm>
            <a:custGeom>
              <a:avLst/>
              <a:gdLst>
                <a:gd name="T0" fmla="*/ 0 w 277"/>
                <a:gd name="T1" fmla="*/ 107 h 107"/>
                <a:gd name="T2" fmla="*/ 277 w 277"/>
                <a:gd name="T3" fmla="*/ 0 h 107"/>
                <a:gd name="T4" fmla="*/ 0 w 277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7" h="107">
                  <a:moveTo>
                    <a:pt x="0" y="107"/>
                  </a:moveTo>
                  <a:cubicBezTo>
                    <a:pt x="93" y="68"/>
                    <a:pt x="185" y="31"/>
                    <a:pt x="277" y="0"/>
                  </a:cubicBezTo>
                  <a:cubicBezTo>
                    <a:pt x="185" y="32"/>
                    <a:pt x="93" y="69"/>
                    <a:pt x="0" y="107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8"/>
            <p:cNvSpPr/>
            <p:nvPr/>
          </p:nvSpPr>
          <p:spPr bwMode="auto">
            <a:xfrm>
              <a:off x="4540250" y="1114425"/>
              <a:ext cx="7645400" cy="2208486"/>
            </a:xfrm>
            <a:custGeom>
              <a:avLst/>
              <a:gdLst>
                <a:gd name="T0" fmla="*/ 0 w 1012"/>
                <a:gd name="T1" fmla="*/ 102 h 232"/>
                <a:gd name="T2" fmla="*/ 410 w 1012"/>
                <a:gd name="T3" fmla="*/ 20 h 232"/>
                <a:gd name="T4" fmla="*/ 895 w 1012"/>
                <a:gd name="T5" fmla="*/ 149 h 232"/>
                <a:gd name="T6" fmla="*/ 1012 w 1012"/>
                <a:gd name="T7" fmla="*/ 227 h 232"/>
                <a:gd name="T8" fmla="*/ 1012 w 1012"/>
                <a:gd name="T9" fmla="*/ 232 h 232"/>
                <a:gd name="T10" fmla="*/ 611 w 1012"/>
                <a:gd name="T11" fmla="*/ 45 h 232"/>
                <a:gd name="T12" fmla="*/ 0 w 1012"/>
                <a:gd name="T13" fmla="*/ 10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2" h="232">
                  <a:moveTo>
                    <a:pt x="0" y="102"/>
                  </a:moveTo>
                  <a:cubicBezTo>
                    <a:pt x="135" y="56"/>
                    <a:pt x="270" y="22"/>
                    <a:pt x="410" y="20"/>
                  </a:cubicBezTo>
                  <a:cubicBezTo>
                    <a:pt x="569" y="16"/>
                    <a:pt x="734" y="55"/>
                    <a:pt x="895" y="149"/>
                  </a:cubicBezTo>
                  <a:cubicBezTo>
                    <a:pt x="934" y="172"/>
                    <a:pt x="973" y="198"/>
                    <a:pt x="1012" y="227"/>
                  </a:cubicBezTo>
                  <a:cubicBezTo>
                    <a:pt x="1012" y="229"/>
                    <a:pt x="1012" y="231"/>
                    <a:pt x="1012" y="232"/>
                  </a:cubicBezTo>
                  <a:cubicBezTo>
                    <a:pt x="883" y="136"/>
                    <a:pt x="745" y="72"/>
                    <a:pt x="611" y="45"/>
                  </a:cubicBezTo>
                  <a:cubicBezTo>
                    <a:pt x="401" y="0"/>
                    <a:pt x="198" y="36"/>
                    <a:pt x="0" y="102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9"/>
            <p:cNvSpPr/>
            <p:nvPr/>
          </p:nvSpPr>
          <p:spPr bwMode="auto">
            <a:xfrm>
              <a:off x="2727325" y="2359025"/>
              <a:ext cx="0" cy="6350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0"/>
            <p:cNvSpPr/>
            <p:nvPr/>
          </p:nvSpPr>
          <p:spPr bwMode="auto">
            <a:xfrm>
              <a:off x="2727325" y="2344738"/>
              <a:ext cx="52388" cy="14288"/>
            </a:xfrm>
            <a:custGeom>
              <a:avLst/>
              <a:gdLst>
                <a:gd name="T0" fmla="*/ 0 w 7"/>
                <a:gd name="T1" fmla="*/ 2 h 2"/>
                <a:gd name="T2" fmla="*/ 7 w 7"/>
                <a:gd name="T3" fmla="*/ 0 h 2"/>
                <a:gd name="T4" fmla="*/ 0 w 7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">
                  <a:moveTo>
                    <a:pt x="0" y="2"/>
                  </a:moveTo>
                  <a:cubicBezTo>
                    <a:pt x="3" y="1"/>
                    <a:pt x="5" y="1"/>
                    <a:pt x="7" y="0"/>
                  </a:cubicBezTo>
                  <a:cubicBezTo>
                    <a:pt x="5" y="1"/>
                    <a:pt x="3" y="1"/>
                    <a:pt x="0" y="2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1"/>
            <p:cNvSpPr/>
            <p:nvPr/>
          </p:nvSpPr>
          <p:spPr bwMode="auto">
            <a:xfrm>
              <a:off x="2779713" y="2249488"/>
              <a:ext cx="271463" cy="95250"/>
            </a:xfrm>
            <a:custGeom>
              <a:avLst/>
              <a:gdLst>
                <a:gd name="T0" fmla="*/ 0 w 36"/>
                <a:gd name="T1" fmla="*/ 15 h 15"/>
                <a:gd name="T2" fmla="*/ 36 w 36"/>
                <a:gd name="T3" fmla="*/ 0 h 15"/>
                <a:gd name="T4" fmla="*/ 0 w 36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5">
                  <a:moveTo>
                    <a:pt x="0" y="15"/>
                  </a:moveTo>
                  <a:cubicBezTo>
                    <a:pt x="12" y="10"/>
                    <a:pt x="24" y="5"/>
                    <a:pt x="36" y="0"/>
                  </a:cubicBezTo>
                  <a:cubicBezTo>
                    <a:pt x="24" y="5"/>
                    <a:pt x="12" y="10"/>
                    <a:pt x="0" y="15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2"/>
            <p:cNvSpPr/>
            <p:nvPr/>
          </p:nvSpPr>
          <p:spPr bwMode="auto">
            <a:xfrm>
              <a:off x="265113" y="2365375"/>
              <a:ext cx="2462213" cy="730250"/>
            </a:xfrm>
            <a:custGeom>
              <a:avLst/>
              <a:gdLst>
                <a:gd name="T0" fmla="*/ 326 w 326"/>
                <a:gd name="T1" fmla="*/ 0 h 114"/>
                <a:gd name="T2" fmla="*/ 15 w 326"/>
                <a:gd name="T3" fmla="*/ 114 h 114"/>
                <a:gd name="T4" fmla="*/ 0 w 326"/>
                <a:gd name="T5" fmla="*/ 114 h 114"/>
                <a:gd name="T6" fmla="*/ 326 w 326"/>
                <a:gd name="T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6" h="114">
                  <a:moveTo>
                    <a:pt x="326" y="0"/>
                  </a:moveTo>
                  <a:cubicBezTo>
                    <a:pt x="225" y="40"/>
                    <a:pt x="122" y="80"/>
                    <a:pt x="15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113" y="80"/>
                    <a:pt x="221" y="41"/>
                    <a:pt x="326" y="0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3"/>
            <p:cNvSpPr/>
            <p:nvPr/>
          </p:nvSpPr>
          <p:spPr bwMode="auto">
            <a:xfrm>
              <a:off x="-7938" y="2211388"/>
              <a:ext cx="3211513" cy="884238"/>
            </a:xfrm>
            <a:custGeom>
              <a:avLst/>
              <a:gdLst>
                <a:gd name="T0" fmla="*/ 131 w 425"/>
                <a:gd name="T1" fmla="*/ 100 h 138"/>
                <a:gd name="T2" fmla="*/ 425 w 425"/>
                <a:gd name="T3" fmla="*/ 0 h 138"/>
                <a:gd name="T4" fmla="*/ 220 w 425"/>
                <a:gd name="T5" fmla="*/ 72 h 138"/>
                <a:gd name="T6" fmla="*/ 5 w 425"/>
                <a:gd name="T7" fmla="*/ 138 h 138"/>
                <a:gd name="T8" fmla="*/ 0 w 425"/>
                <a:gd name="T9" fmla="*/ 138 h 138"/>
                <a:gd name="T10" fmla="*/ 131 w 425"/>
                <a:gd name="T11" fmla="*/ 10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5" h="138">
                  <a:moveTo>
                    <a:pt x="131" y="100"/>
                  </a:moveTo>
                  <a:cubicBezTo>
                    <a:pt x="232" y="69"/>
                    <a:pt x="329" y="34"/>
                    <a:pt x="425" y="0"/>
                  </a:cubicBezTo>
                  <a:cubicBezTo>
                    <a:pt x="358" y="24"/>
                    <a:pt x="290" y="49"/>
                    <a:pt x="220" y="72"/>
                  </a:cubicBezTo>
                  <a:cubicBezTo>
                    <a:pt x="150" y="96"/>
                    <a:pt x="78" y="118"/>
                    <a:pt x="5" y="13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44" y="126"/>
                    <a:pt x="88" y="114"/>
                    <a:pt x="131" y="100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4"/>
            <p:cNvSpPr/>
            <p:nvPr/>
          </p:nvSpPr>
          <p:spPr bwMode="auto">
            <a:xfrm>
              <a:off x="3203575" y="1344613"/>
              <a:ext cx="8982075" cy="1681163"/>
            </a:xfrm>
            <a:custGeom>
              <a:avLst/>
              <a:gdLst>
                <a:gd name="T0" fmla="*/ 242 w 1189"/>
                <a:gd name="T1" fmla="*/ 59 h 262"/>
                <a:gd name="T2" fmla="*/ 0 w 1189"/>
                <a:gd name="T3" fmla="*/ 135 h 262"/>
                <a:gd name="T4" fmla="*/ 471 w 1189"/>
                <a:gd name="T5" fmla="*/ 19 h 262"/>
                <a:gd name="T6" fmla="*/ 966 w 1189"/>
                <a:gd name="T7" fmla="*/ 118 h 262"/>
                <a:gd name="T8" fmla="*/ 1189 w 1189"/>
                <a:gd name="T9" fmla="*/ 252 h 262"/>
                <a:gd name="T10" fmla="*/ 1189 w 1189"/>
                <a:gd name="T11" fmla="*/ 262 h 262"/>
                <a:gd name="T12" fmla="*/ 791 w 1189"/>
                <a:gd name="T13" fmla="*/ 59 h 262"/>
                <a:gd name="T14" fmla="*/ 242 w 1189"/>
                <a:gd name="T15" fmla="*/ 5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9" h="262">
                  <a:moveTo>
                    <a:pt x="242" y="59"/>
                  </a:moveTo>
                  <a:cubicBezTo>
                    <a:pt x="161" y="80"/>
                    <a:pt x="81" y="107"/>
                    <a:pt x="0" y="135"/>
                  </a:cubicBezTo>
                  <a:cubicBezTo>
                    <a:pt x="156" y="79"/>
                    <a:pt x="310" y="28"/>
                    <a:pt x="471" y="19"/>
                  </a:cubicBezTo>
                  <a:cubicBezTo>
                    <a:pt x="632" y="8"/>
                    <a:pt x="801" y="40"/>
                    <a:pt x="966" y="118"/>
                  </a:cubicBezTo>
                  <a:cubicBezTo>
                    <a:pt x="1042" y="154"/>
                    <a:pt x="1118" y="200"/>
                    <a:pt x="1189" y="252"/>
                  </a:cubicBezTo>
                  <a:cubicBezTo>
                    <a:pt x="1189" y="255"/>
                    <a:pt x="1189" y="259"/>
                    <a:pt x="1189" y="262"/>
                  </a:cubicBezTo>
                  <a:cubicBezTo>
                    <a:pt x="1066" y="173"/>
                    <a:pt x="929" y="100"/>
                    <a:pt x="791" y="59"/>
                  </a:cubicBezTo>
                  <a:cubicBezTo>
                    <a:pt x="600" y="0"/>
                    <a:pt x="417" y="12"/>
                    <a:pt x="242" y="59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5"/>
            <p:cNvSpPr/>
            <p:nvPr/>
          </p:nvSpPr>
          <p:spPr bwMode="auto">
            <a:xfrm>
              <a:off x="196850" y="2198688"/>
              <a:ext cx="3006725" cy="896938"/>
            </a:xfrm>
            <a:custGeom>
              <a:avLst/>
              <a:gdLst>
                <a:gd name="T0" fmla="*/ 398 w 398"/>
                <a:gd name="T1" fmla="*/ 0 h 140"/>
                <a:gd name="T2" fmla="*/ 10 w 398"/>
                <a:gd name="T3" fmla="*/ 140 h 140"/>
                <a:gd name="T4" fmla="*/ 0 w 398"/>
                <a:gd name="T5" fmla="*/ 140 h 140"/>
                <a:gd name="T6" fmla="*/ 398 w 398"/>
                <a:gd name="T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8" h="140">
                  <a:moveTo>
                    <a:pt x="398" y="0"/>
                  </a:moveTo>
                  <a:cubicBezTo>
                    <a:pt x="273" y="49"/>
                    <a:pt x="145" y="99"/>
                    <a:pt x="10" y="14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38" y="99"/>
                    <a:pt x="270" y="49"/>
                    <a:pt x="398" y="0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6"/>
            <p:cNvSpPr/>
            <p:nvPr/>
          </p:nvSpPr>
          <p:spPr bwMode="auto">
            <a:xfrm>
              <a:off x="90488" y="2108200"/>
              <a:ext cx="3430588" cy="987425"/>
            </a:xfrm>
            <a:custGeom>
              <a:avLst/>
              <a:gdLst>
                <a:gd name="T0" fmla="*/ 454 w 454"/>
                <a:gd name="T1" fmla="*/ 0 h 154"/>
                <a:gd name="T2" fmla="*/ 245 w 454"/>
                <a:gd name="T3" fmla="*/ 76 h 154"/>
                <a:gd name="T4" fmla="*/ 8 w 454"/>
                <a:gd name="T5" fmla="*/ 154 h 154"/>
                <a:gd name="T6" fmla="*/ 0 w 454"/>
                <a:gd name="T7" fmla="*/ 154 h 154"/>
                <a:gd name="T8" fmla="*/ 454 w 454"/>
                <a:gd name="T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" h="154">
                  <a:moveTo>
                    <a:pt x="454" y="0"/>
                  </a:moveTo>
                  <a:cubicBezTo>
                    <a:pt x="385" y="25"/>
                    <a:pt x="316" y="51"/>
                    <a:pt x="245" y="76"/>
                  </a:cubicBezTo>
                  <a:cubicBezTo>
                    <a:pt x="168" y="105"/>
                    <a:pt x="89" y="131"/>
                    <a:pt x="8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158" y="109"/>
                    <a:pt x="307" y="51"/>
                    <a:pt x="454" y="0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17"/>
            <p:cNvSpPr/>
            <p:nvPr/>
          </p:nvSpPr>
          <p:spPr bwMode="auto">
            <a:xfrm>
              <a:off x="3521075" y="1312863"/>
              <a:ext cx="8664575" cy="1628775"/>
            </a:xfrm>
            <a:custGeom>
              <a:avLst/>
              <a:gdLst>
                <a:gd name="T0" fmla="*/ 292 w 1147"/>
                <a:gd name="T1" fmla="*/ 41 h 254"/>
                <a:gd name="T2" fmla="*/ 0 w 1147"/>
                <a:gd name="T3" fmla="*/ 124 h 254"/>
                <a:gd name="T4" fmla="*/ 254 w 1147"/>
                <a:gd name="T5" fmla="*/ 46 h 254"/>
                <a:gd name="T6" fmla="*/ 733 w 1147"/>
                <a:gd name="T7" fmla="*/ 45 h 254"/>
                <a:gd name="T8" fmla="*/ 1147 w 1147"/>
                <a:gd name="T9" fmla="*/ 247 h 254"/>
                <a:gd name="T10" fmla="*/ 1147 w 1147"/>
                <a:gd name="T11" fmla="*/ 254 h 254"/>
                <a:gd name="T12" fmla="*/ 888 w 1147"/>
                <a:gd name="T13" fmla="*/ 105 h 254"/>
                <a:gd name="T14" fmla="*/ 292 w 1147"/>
                <a:gd name="T15" fmla="*/ 4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7" h="254">
                  <a:moveTo>
                    <a:pt x="292" y="41"/>
                  </a:moveTo>
                  <a:cubicBezTo>
                    <a:pt x="194" y="60"/>
                    <a:pt x="97" y="91"/>
                    <a:pt x="0" y="124"/>
                  </a:cubicBezTo>
                  <a:cubicBezTo>
                    <a:pt x="84" y="94"/>
                    <a:pt x="168" y="65"/>
                    <a:pt x="254" y="46"/>
                  </a:cubicBezTo>
                  <a:cubicBezTo>
                    <a:pt x="408" y="10"/>
                    <a:pt x="569" y="3"/>
                    <a:pt x="733" y="45"/>
                  </a:cubicBezTo>
                  <a:cubicBezTo>
                    <a:pt x="873" y="78"/>
                    <a:pt x="1017" y="151"/>
                    <a:pt x="1147" y="247"/>
                  </a:cubicBezTo>
                  <a:cubicBezTo>
                    <a:pt x="1147" y="249"/>
                    <a:pt x="1147" y="252"/>
                    <a:pt x="1147" y="254"/>
                  </a:cubicBezTo>
                  <a:cubicBezTo>
                    <a:pt x="1064" y="194"/>
                    <a:pt x="977" y="143"/>
                    <a:pt x="888" y="105"/>
                  </a:cubicBezTo>
                  <a:cubicBezTo>
                    <a:pt x="687" y="18"/>
                    <a:pt x="482" y="0"/>
                    <a:pt x="292" y="41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F1C66775-ADAC-5B42-99F8-27325EBC9CAE}"/>
                  </a:ext>
                </a:extLst>
              </p:cNvPr>
              <p:cNvSpPr txBox="1"/>
              <p:nvPr/>
            </p:nvSpPr>
            <p:spPr>
              <a:xfrm>
                <a:off x="5436881" y="4417108"/>
                <a:ext cx="35575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e>
                      </m:d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F1C66775-ADAC-5B42-99F8-27325EBC9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881" y="4417108"/>
                <a:ext cx="3557577" cy="369332"/>
              </a:xfrm>
              <a:prstGeom prst="rect">
                <a:avLst/>
              </a:prstGeom>
              <a:blipFill>
                <a:blip r:embed="rId11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10" grpId="0"/>
      <p:bldP spid="13" grpId="0"/>
      <p:bldP spid="15" grpId="0"/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847139" y="1372961"/>
            <a:ext cx="1986839" cy="528281"/>
            <a:chOff x="2140661" y="1338619"/>
            <a:chExt cx="1986839" cy="528281"/>
          </a:xfrm>
        </p:grpSpPr>
        <p:sp>
          <p:nvSpPr>
            <p:cNvPr id="4" name="文本框 5"/>
            <p:cNvSpPr txBox="1"/>
            <p:nvPr/>
          </p:nvSpPr>
          <p:spPr>
            <a:xfrm>
              <a:off x="2140661" y="1338619"/>
              <a:ext cx="684288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当</a:t>
              </a:r>
            </a:p>
          </p:txBody>
        </p:sp>
        <p:graphicFrame>
          <p:nvGraphicFramePr>
            <p:cNvPr id="5" name="对象 4"/>
            <p:cNvGraphicFramePr>
              <a:graphicFrameLocks noChangeAspect="1"/>
            </p:cNvGraphicFramePr>
            <p:nvPr/>
          </p:nvGraphicFramePr>
          <p:xfrm>
            <a:off x="2535238" y="1360488"/>
            <a:ext cx="815975" cy="5064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8839200" imgH="5486400" progId="Equation.DSMT4">
                    <p:embed/>
                  </p:oleObj>
                </mc:Choice>
                <mc:Fallback>
                  <p:oleObj name="Equation" r:id="rId2" imgW="8839200" imgH="5486400" progId="Equation.DSMT4">
                    <p:embed/>
                    <p:pic>
                      <p:nvPicPr>
                        <p:cNvPr id="0" name="图片 4827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35238" y="1360488"/>
                          <a:ext cx="815975" cy="5064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文本框 5"/>
            <p:cNvSpPr txBox="1"/>
            <p:nvPr/>
          </p:nvSpPr>
          <p:spPr>
            <a:xfrm>
              <a:off x="3276611" y="1355077"/>
              <a:ext cx="850889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时，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747398" y="1421463"/>
            <a:ext cx="2654289" cy="461665"/>
            <a:chOff x="7366011" y="1342377"/>
            <a:chExt cx="2654289" cy="461665"/>
          </a:xfrm>
        </p:grpSpPr>
        <p:sp>
          <p:nvSpPr>
            <p:cNvPr id="11" name="文本框 5"/>
            <p:cNvSpPr txBox="1"/>
            <p:nvPr/>
          </p:nvSpPr>
          <p:spPr>
            <a:xfrm>
              <a:off x="7366011" y="1342377"/>
              <a:ext cx="660389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对</a:t>
              </a:r>
            </a:p>
          </p:txBody>
        </p:sp>
        <p:graphicFrame>
          <p:nvGraphicFramePr>
            <p:cNvPr id="12" name="对象 11"/>
            <p:cNvGraphicFramePr>
              <a:graphicFrameLocks noChangeAspect="1"/>
            </p:cNvGraphicFramePr>
            <p:nvPr/>
          </p:nvGraphicFramePr>
          <p:xfrm>
            <a:off x="7745413" y="1389063"/>
            <a:ext cx="788987" cy="365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8534400" imgH="3962400" progId="Equation.DSMT4">
                    <p:embed/>
                  </p:oleObj>
                </mc:Choice>
                <mc:Fallback>
                  <p:oleObj name="Equation" r:id="rId4" imgW="8534400" imgH="3962400" progId="Equation.DSMT4">
                    <p:embed/>
                    <p:pic>
                      <p:nvPicPr>
                        <p:cNvPr id="0" name="图片 4827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45413" y="1389063"/>
                          <a:ext cx="788987" cy="365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文本框 5"/>
            <p:cNvSpPr txBox="1"/>
            <p:nvPr/>
          </p:nvSpPr>
          <p:spPr>
            <a:xfrm>
              <a:off x="8445511" y="1342377"/>
              <a:ext cx="1574789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进行初等</a:t>
              </a:r>
            </a:p>
          </p:txBody>
        </p:sp>
      </p:grpSp>
      <p:sp>
        <p:nvSpPr>
          <p:cNvPr id="14" name="文本框 5"/>
          <p:cNvSpPr txBox="1"/>
          <p:nvPr/>
        </p:nvSpPr>
        <p:spPr>
          <a:xfrm>
            <a:off x="5099246" y="1428301"/>
            <a:ext cx="2767785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行变换，得</a:t>
            </a:r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741467" y="2024346"/>
          <a:ext cx="3155950" cy="157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4137600" imgH="17068800" progId="Equation.DSMT4">
                  <p:embed/>
                </p:oleObj>
              </mc:Choice>
              <mc:Fallback>
                <p:oleObj name="Equation" r:id="rId6" imgW="34137600" imgH="17068800" progId="Equation.DSMT4">
                  <p:embed/>
                  <p:pic>
                    <p:nvPicPr>
                      <p:cNvPr id="0" name="图片 482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467" y="2024346"/>
                        <a:ext cx="3155950" cy="1573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3897417" y="1889966"/>
          <a:ext cx="2141538" cy="196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3164800" imgH="21336000" progId="Equation.DSMT4">
                  <p:embed/>
                </p:oleObj>
              </mc:Choice>
              <mc:Fallback>
                <p:oleObj name="Equation" r:id="rId8" imgW="23164800" imgH="21336000" progId="Equation.DSMT4">
                  <p:embed/>
                  <p:pic>
                    <p:nvPicPr>
                      <p:cNvPr id="0" name="图片 482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7417" y="1889966"/>
                        <a:ext cx="2141538" cy="1966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/>
        </p:nvGraphicFramePr>
        <p:xfrm>
          <a:off x="6483138" y="2040076"/>
          <a:ext cx="1520825" cy="157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6459200" imgH="17068800" progId="Equation.DSMT4">
                  <p:embed/>
                </p:oleObj>
              </mc:Choice>
              <mc:Fallback>
                <p:oleObj name="Equation" r:id="rId10" imgW="16459200" imgH="17068800" progId="Equation.DSMT4">
                  <p:embed/>
                  <p:pic>
                    <p:nvPicPr>
                      <p:cNvPr id="0" name="图片 482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3138" y="2040076"/>
                        <a:ext cx="1520825" cy="157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本框 6"/>
          <p:cNvSpPr txBox="1"/>
          <p:nvPr/>
        </p:nvSpPr>
        <p:spPr>
          <a:xfrm>
            <a:off x="261083" y="860290"/>
            <a:ext cx="5811203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(2)  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求矩阵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A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的特征向量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.</a:t>
            </a:r>
            <a:endParaRPr lang="zh-CN" altLang="en-US" sz="2400" b="1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605636" y="3972137"/>
            <a:ext cx="2088439" cy="528281"/>
            <a:chOff x="2140661" y="1021119"/>
            <a:chExt cx="2088439" cy="528281"/>
          </a:xfrm>
        </p:grpSpPr>
        <p:sp>
          <p:nvSpPr>
            <p:cNvPr id="26" name="文本框 5"/>
            <p:cNvSpPr txBox="1"/>
            <p:nvPr/>
          </p:nvSpPr>
          <p:spPr>
            <a:xfrm>
              <a:off x="2140661" y="1021119"/>
              <a:ext cx="684288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当</a:t>
              </a:r>
            </a:p>
          </p:txBody>
        </p:sp>
        <p:graphicFrame>
          <p:nvGraphicFramePr>
            <p:cNvPr id="27" name="对象 26"/>
            <p:cNvGraphicFramePr>
              <a:graphicFrameLocks noChangeAspect="1"/>
            </p:cNvGraphicFramePr>
            <p:nvPr/>
          </p:nvGraphicFramePr>
          <p:xfrm>
            <a:off x="2554288" y="1042988"/>
            <a:ext cx="928687" cy="5064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10058400" imgH="5486400" progId="Equation.DSMT4">
                    <p:embed/>
                  </p:oleObj>
                </mc:Choice>
                <mc:Fallback>
                  <p:oleObj name="Equation" r:id="rId12" imgW="10058400" imgH="5486400" progId="Equation.DSMT4">
                    <p:embed/>
                    <p:pic>
                      <p:nvPicPr>
                        <p:cNvPr id="0" name="图片 4827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54288" y="1042988"/>
                          <a:ext cx="928687" cy="5064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" name="文本框 5"/>
            <p:cNvSpPr txBox="1"/>
            <p:nvPr/>
          </p:nvSpPr>
          <p:spPr>
            <a:xfrm>
              <a:off x="3378211" y="1037577"/>
              <a:ext cx="850889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时，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408533" y="3988594"/>
            <a:ext cx="4781976" cy="461665"/>
            <a:chOff x="7772411" y="1024877"/>
            <a:chExt cx="4781976" cy="461665"/>
          </a:xfrm>
        </p:grpSpPr>
        <p:sp>
          <p:nvSpPr>
            <p:cNvPr id="30" name="文本框 5"/>
            <p:cNvSpPr txBox="1"/>
            <p:nvPr/>
          </p:nvSpPr>
          <p:spPr>
            <a:xfrm>
              <a:off x="7772411" y="1024877"/>
              <a:ext cx="660389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对</a:t>
              </a:r>
            </a:p>
          </p:txBody>
        </p:sp>
        <p:graphicFrame>
          <p:nvGraphicFramePr>
            <p:cNvPr id="31" name="对象 30"/>
            <p:cNvGraphicFramePr>
              <a:graphicFrameLocks noChangeAspect="1"/>
            </p:cNvGraphicFramePr>
            <p:nvPr/>
          </p:nvGraphicFramePr>
          <p:xfrm>
            <a:off x="8181975" y="1058863"/>
            <a:ext cx="958850" cy="365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10363200" imgH="3962400" progId="Equation.DSMT4">
                    <p:embed/>
                  </p:oleObj>
                </mc:Choice>
                <mc:Fallback>
                  <p:oleObj name="Equation" r:id="rId14" imgW="10363200" imgH="3962400" progId="Equation.DSMT4">
                    <p:embed/>
                    <p:pic>
                      <p:nvPicPr>
                        <p:cNvPr id="0" name="图片 4827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81975" y="1058863"/>
                          <a:ext cx="958850" cy="365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" name="文本框 5"/>
            <p:cNvSpPr txBox="1"/>
            <p:nvPr/>
          </p:nvSpPr>
          <p:spPr>
            <a:xfrm>
              <a:off x="9080511" y="1024877"/>
              <a:ext cx="3473876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进行初等行变换，得</a:t>
              </a:r>
            </a:p>
          </p:txBody>
        </p:sp>
      </p:grpSp>
      <p:graphicFrame>
        <p:nvGraphicFramePr>
          <p:cNvPr id="34" name="对象 33"/>
          <p:cNvGraphicFramePr>
            <a:graphicFrameLocks noChangeAspect="1"/>
          </p:cNvGraphicFramePr>
          <p:nvPr/>
        </p:nvGraphicFramePr>
        <p:xfrm>
          <a:off x="674883" y="4659313"/>
          <a:ext cx="3324225" cy="157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35966400" imgH="17068800" progId="Equation.DSMT4">
                  <p:embed/>
                </p:oleObj>
              </mc:Choice>
              <mc:Fallback>
                <p:oleObj name="Equation" r:id="rId16" imgW="35966400" imgH="17068800" progId="Equation.DSMT4">
                  <p:embed/>
                  <p:pic>
                    <p:nvPicPr>
                      <p:cNvPr id="0" name="图片 482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83" y="4659313"/>
                        <a:ext cx="3324225" cy="1573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/>
          <p:cNvGraphicFramePr>
            <a:graphicFrameLocks noChangeAspect="1"/>
          </p:cNvGraphicFramePr>
          <p:nvPr/>
        </p:nvGraphicFramePr>
        <p:xfrm>
          <a:off x="3957833" y="4633913"/>
          <a:ext cx="2282825" cy="157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24688800" imgH="17068800" progId="Equation.DSMT4">
                  <p:embed/>
                </p:oleObj>
              </mc:Choice>
              <mc:Fallback>
                <p:oleObj name="Equation" r:id="rId18" imgW="24688800" imgH="17068800" progId="Equation.DSMT4">
                  <p:embed/>
                  <p:pic>
                    <p:nvPicPr>
                      <p:cNvPr id="0" name="图片 482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7833" y="4633913"/>
                        <a:ext cx="2282825" cy="1573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/>
          <p:cNvGraphicFramePr>
            <a:graphicFrameLocks noChangeAspect="1"/>
          </p:cNvGraphicFramePr>
          <p:nvPr/>
        </p:nvGraphicFramePr>
        <p:xfrm>
          <a:off x="6364215" y="4551940"/>
          <a:ext cx="1652587" cy="165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711200" imgH="711200" progId="Equation.DSMT4">
                  <p:embed/>
                </p:oleObj>
              </mc:Choice>
              <mc:Fallback>
                <p:oleObj name="Equation" r:id="rId20" imgW="711200" imgH="711200" progId="Equation.DSMT4">
                  <p:embed/>
                  <p:pic>
                    <p:nvPicPr>
                      <p:cNvPr id="0" name="对象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4215" y="4551940"/>
                        <a:ext cx="1652587" cy="165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Freeform 17"/>
          <p:cNvSpPr/>
          <p:nvPr/>
        </p:nvSpPr>
        <p:spPr bwMode="auto">
          <a:xfrm flipH="1" flipV="1">
            <a:off x="-8572" y="187960"/>
            <a:ext cx="9054941" cy="640080"/>
          </a:xfrm>
          <a:custGeom>
            <a:avLst/>
            <a:gdLst>
              <a:gd name="T0" fmla="*/ 292 w 1147"/>
              <a:gd name="T1" fmla="*/ 41 h 254"/>
              <a:gd name="T2" fmla="*/ 0 w 1147"/>
              <a:gd name="T3" fmla="*/ 124 h 254"/>
              <a:gd name="T4" fmla="*/ 254 w 1147"/>
              <a:gd name="T5" fmla="*/ 46 h 254"/>
              <a:gd name="T6" fmla="*/ 733 w 1147"/>
              <a:gd name="T7" fmla="*/ 45 h 254"/>
              <a:gd name="T8" fmla="*/ 1147 w 1147"/>
              <a:gd name="T9" fmla="*/ 247 h 254"/>
              <a:gd name="T10" fmla="*/ 1147 w 1147"/>
              <a:gd name="T11" fmla="*/ 254 h 254"/>
              <a:gd name="T12" fmla="*/ 888 w 1147"/>
              <a:gd name="T13" fmla="*/ 105 h 254"/>
              <a:gd name="T14" fmla="*/ 292 w 1147"/>
              <a:gd name="T15" fmla="*/ 41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47" h="254">
                <a:moveTo>
                  <a:pt x="292" y="41"/>
                </a:moveTo>
                <a:cubicBezTo>
                  <a:pt x="194" y="60"/>
                  <a:pt x="97" y="91"/>
                  <a:pt x="0" y="124"/>
                </a:cubicBezTo>
                <a:cubicBezTo>
                  <a:pt x="84" y="94"/>
                  <a:pt x="168" y="65"/>
                  <a:pt x="254" y="46"/>
                </a:cubicBezTo>
                <a:cubicBezTo>
                  <a:pt x="408" y="10"/>
                  <a:pt x="569" y="3"/>
                  <a:pt x="733" y="45"/>
                </a:cubicBezTo>
                <a:cubicBezTo>
                  <a:pt x="873" y="78"/>
                  <a:pt x="1017" y="151"/>
                  <a:pt x="1147" y="247"/>
                </a:cubicBezTo>
                <a:cubicBezTo>
                  <a:pt x="1147" y="249"/>
                  <a:pt x="1147" y="252"/>
                  <a:pt x="1147" y="254"/>
                </a:cubicBezTo>
                <a:cubicBezTo>
                  <a:pt x="1064" y="194"/>
                  <a:pt x="977" y="143"/>
                  <a:pt x="888" y="105"/>
                </a:cubicBezTo>
                <a:cubicBezTo>
                  <a:pt x="687" y="18"/>
                  <a:pt x="482" y="0"/>
                  <a:pt x="292" y="41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58000">
                <a:schemeClr val="accent1"/>
              </a:gs>
              <a:gs pos="100000">
                <a:schemeClr val="tx2"/>
              </a:gs>
            </a:gsLst>
            <a:lin ang="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" name="Freeform 5"/>
          <p:cNvSpPr/>
          <p:nvPr/>
        </p:nvSpPr>
        <p:spPr bwMode="auto">
          <a:xfrm flipH="1" flipV="1">
            <a:off x="197644" y="-11430"/>
            <a:ext cx="8796814" cy="658495"/>
          </a:xfrm>
          <a:custGeom>
            <a:avLst/>
            <a:gdLst>
              <a:gd name="T0" fmla="*/ 80 w 1029"/>
              <a:gd name="T1" fmla="*/ 110 h 255"/>
              <a:gd name="T2" fmla="*/ 0 w 1029"/>
              <a:gd name="T3" fmla="*/ 138 h 255"/>
              <a:gd name="T4" fmla="*/ 172 w 1029"/>
              <a:gd name="T5" fmla="*/ 81 h 255"/>
              <a:gd name="T6" fmla="*/ 1029 w 1029"/>
              <a:gd name="T7" fmla="*/ 234 h 255"/>
              <a:gd name="T8" fmla="*/ 1029 w 1029"/>
              <a:gd name="T9" fmla="*/ 255 h 255"/>
              <a:gd name="T10" fmla="*/ 1028 w 1029"/>
              <a:gd name="T11" fmla="*/ 255 h 255"/>
              <a:gd name="T12" fmla="*/ 80 w 1029"/>
              <a:gd name="T13" fmla="*/ 110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9" h="255">
                <a:moveTo>
                  <a:pt x="80" y="110"/>
                </a:moveTo>
                <a:cubicBezTo>
                  <a:pt x="53" y="119"/>
                  <a:pt x="26" y="128"/>
                  <a:pt x="0" y="138"/>
                </a:cubicBezTo>
                <a:cubicBezTo>
                  <a:pt x="57" y="116"/>
                  <a:pt x="114" y="96"/>
                  <a:pt x="172" y="81"/>
                </a:cubicBezTo>
                <a:cubicBezTo>
                  <a:pt x="444" y="0"/>
                  <a:pt x="744" y="14"/>
                  <a:pt x="1029" y="234"/>
                </a:cubicBezTo>
                <a:cubicBezTo>
                  <a:pt x="1029" y="241"/>
                  <a:pt x="1029" y="248"/>
                  <a:pt x="1029" y="255"/>
                </a:cubicBezTo>
                <a:cubicBezTo>
                  <a:pt x="1028" y="255"/>
                  <a:pt x="1028" y="255"/>
                  <a:pt x="1028" y="255"/>
                </a:cubicBezTo>
                <a:cubicBezTo>
                  <a:pt x="716" y="17"/>
                  <a:pt x="380" y="7"/>
                  <a:pt x="80" y="110"/>
                </a:cubicBezTo>
                <a:close/>
              </a:path>
            </a:pathLst>
          </a:custGeom>
          <a:gradFill>
            <a:gsLst>
              <a:gs pos="100000">
                <a:srgbClr val="13589A">
                  <a:alpha val="100000"/>
                  <a:lumMod val="97000"/>
                </a:srgbClr>
              </a:gs>
              <a:gs pos="100000">
                <a:srgbClr val="154C84">
                  <a:alpha val="100000"/>
                </a:srgbClr>
              </a:gs>
              <a:gs pos="3000">
                <a:schemeClr val="tx2">
                  <a:alpha val="21000"/>
                </a:schemeClr>
              </a:gs>
            </a:gsLst>
            <a:lin ang="108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52" name="组合 51"/>
          <p:cNvGrpSpPr/>
          <p:nvPr/>
        </p:nvGrpSpPr>
        <p:grpSpPr>
          <a:xfrm flipH="1">
            <a:off x="6429852" y="-11430"/>
            <a:ext cx="2717006" cy="720090"/>
            <a:chOff x="2480600" y="4407823"/>
            <a:chExt cx="8358786" cy="1849336"/>
          </a:xfrm>
        </p:grpSpPr>
        <p:sp>
          <p:nvSpPr>
            <p:cNvPr id="53" name="Freeform 5"/>
            <p:cNvSpPr/>
            <p:nvPr/>
          </p:nvSpPr>
          <p:spPr bwMode="auto">
            <a:xfrm>
              <a:off x="2480600" y="4407823"/>
              <a:ext cx="8358786" cy="1849336"/>
            </a:xfrm>
            <a:custGeom>
              <a:avLst/>
              <a:gdLst>
                <a:gd name="T0" fmla="*/ 403 w 1148"/>
                <a:gd name="T1" fmla="*/ 226 h 251"/>
                <a:gd name="T2" fmla="*/ 1040 w 1148"/>
                <a:gd name="T3" fmla="*/ 69 h 251"/>
                <a:gd name="T4" fmla="*/ 1148 w 1148"/>
                <a:gd name="T5" fmla="*/ 0 h 251"/>
                <a:gd name="T6" fmla="*/ 1146 w 1148"/>
                <a:gd name="T7" fmla="*/ 0 h 251"/>
                <a:gd name="T8" fmla="*/ 481 w 1148"/>
                <a:gd name="T9" fmla="*/ 210 h 251"/>
                <a:gd name="T10" fmla="*/ 42 w 1148"/>
                <a:gd name="T11" fmla="*/ 0 h 251"/>
                <a:gd name="T12" fmla="*/ 0 w 1148"/>
                <a:gd name="T13" fmla="*/ 0 h 251"/>
                <a:gd name="T14" fmla="*/ 403 w 1148"/>
                <a:gd name="T15" fmla="*/ 22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8" h="251">
                  <a:moveTo>
                    <a:pt x="403" y="226"/>
                  </a:moveTo>
                  <a:cubicBezTo>
                    <a:pt x="632" y="251"/>
                    <a:pt x="867" y="171"/>
                    <a:pt x="1040" y="69"/>
                  </a:cubicBezTo>
                  <a:cubicBezTo>
                    <a:pt x="1078" y="47"/>
                    <a:pt x="1114" y="24"/>
                    <a:pt x="1148" y="0"/>
                  </a:cubicBezTo>
                  <a:cubicBezTo>
                    <a:pt x="1146" y="0"/>
                    <a:pt x="1146" y="0"/>
                    <a:pt x="1146" y="0"/>
                  </a:cubicBezTo>
                  <a:cubicBezTo>
                    <a:pt x="976" y="120"/>
                    <a:pt x="731" y="223"/>
                    <a:pt x="481" y="210"/>
                  </a:cubicBezTo>
                  <a:cubicBezTo>
                    <a:pt x="308" y="203"/>
                    <a:pt x="132" y="137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8" y="138"/>
                    <a:pt x="239" y="210"/>
                    <a:pt x="403" y="226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6"/>
            <p:cNvSpPr/>
            <p:nvPr/>
          </p:nvSpPr>
          <p:spPr bwMode="auto">
            <a:xfrm>
              <a:off x="2837394" y="4407823"/>
              <a:ext cx="7966585" cy="1745839"/>
            </a:xfrm>
            <a:custGeom>
              <a:avLst/>
              <a:gdLst>
                <a:gd name="T0" fmla="*/ 318 w 1094"/>
                <a:gd name="T1" fmla="*/ 183 h 237"/>
                <a:gd name="T2" fmla="*/ 12 w 1094"/>
                <a:gd name="T3" fmla="*/ 0 h 237"/>
                <a:gd name="T4" fmla="*/ 0 w 1094"/>
                <a:gd name="T5" fmla="*/ 0 h 237"/>
                <a:gd name="T6" fmla="*/ 625 w 1094"/>
                <a:gd name="T7" fmla="*/ 195 h 237"/>
                <a:gd name="T8" fmla="*/ 1094 w 1094"/>
                <a:gd name="T9" fmla="*/ 0 h 237"/>
                <a:gd name="T10" fmla="*/ 1093 w 1094"/>
                <a:gd name="T11" fmla="*/ 0 h 237"/>
                <a:gd name="T12" fmla="*/ 788 w 1094"/>
                <a:gd name="T13" fmla="*/ 148 h 237"/>
                <a:gd name="T14" fmla="*/ 318 w 1094"/>
                <a:gd name="T15" fmla="*/ 183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4" h="237">
                  <a:moveTo>
                    <a:pt x="318" y="183"/>
                  </a:moveTo>
                  <a:cubicBezTo>
                    <a:pt x="195" y="160"/>
                    <a:pt x="81" y="98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5" y="188"/>
                    <a:pt x="396" y="237"/>
                    <a:pt x="625" y="195"/>
                  </a:cubicBezTo>
                  <a:cubicBezTo>
                    <a:pt x="804" y="164"/>
                    <a:pt x="963" y="88"/>
                    <a:pt x="1094" y="0"/>
                  </a:cubicBezTo>
                  <a:cubicBezTo>
                    <a:pt x="1093" y="0"/>
                    <a:pt x="1093" y="0"/>
                    <a:pt x="1093" y="0"/>
                  </a:cubicBezTo>
                  <a:cubicBezTo>
                    <a:pt x="1003" y="59"/>
                    <a:pt x="902" y="111"/>
                    <a:pt x="788" y="148"/>
                  </a:cubicBezTo>
                  <a:cubicBezTo>
                    <a:pt x="641" y="197"/>
                    <a:pt x="473" y="217"/>
                    <a:pt x="318" y="183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7"/>
            <p:cNvSpPr/>
            <p:nvPr/>
          </p:nvSpPr>
          <p:spPr bwMode="auto">
            <a:xfrm>
              <a:off x="3785213" y="4407823"/>
              <a:ext cx="6879861" cy="1511608"/>
            </a:xfrm>
            <a:custGeom>
              <a:avLst/>
              <a:gdLst>
                <a:gd name="T0" fmla="*/ 668 w 945"/>
                <a:gd name="T1" fmla="*/ 122 h 205"/>
                <a:gd name="T2" fmla="*/ 945 w 945"/>
                <a:gd name="T3" fmla="*/ 0 h 205"/>
                <a:gd name="T4" fmla="*/ 943 w 945"/>
                <a:gd name="T5" fmla="*/ 0 h 205"/>
                <a:gd name="T6" fmla="*/ 207 w 945"/>
                <a:gd name="T7" fmla="*/ 116 h 205"/>
                <a:gd name="T8" fmla="*/ 20 w 945"/>
                <a:gd name="T9" fmla="*/ 0 h 205"/>
                <a:gd name="T10" fmla="*/ 0 w 945"/>
                <a:gd name="T11" fmla="*/ 0 h 205"/>
                <a:gd name="T12" fmla="*/ 668 w 945"/>
                <a:gd name="T13" fmla="*/ 122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5" h="205">
                  <a:moveTo>
                    <a:pt x="668" y="122"/>
                  </a:moveTo>
                  <a:cubicBezTo>
                    <a:pt x="771" y="92"/>
                    <a:pt x="863" y="50"/>
                    <a:pt x="945" y="0"/>
                  </a:cubicBezTo>
                  <a:cubicBezTo>
                    <a:pt x="943" y="0"/>
                    <a:pt x="943" y="0"/>
                    <a:pt x="943" y="0"/>
                  </a:cubicBezTo>
                  <a:cubicBezTo>
                    <a:pt x="746" y="121"/>
                    <a:pt x="458" y="205"/>
                    <a:pt x="207" y="116"/>
                  </a:cubicBezTo>
                  <a:cubicBezTo>
                    <a:pt x="135" y="91"/>
                    <a:pt x="70" y="52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9" y="167"/>
                    <a:pt x="443" y="189"/>
                    <a:pt x="668" y="122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8"/>
            <p:cNvSpPr/>
            <p:nvPr/>
          </p:nvSpPr>
          <p:spPr bwMode="auto">
            <a:xfrm>
              <a:off x="3610902" y="4407823"/>
              <a:ext cx="7092303" cy="1598764"/>
            </a:xfrm>
            <a:custGeom>
              <a:avLst/>
              <a:gdLst>
                <a:gd name="T0" fmla="*/ 246 w 974"/>
                <a:gd name="T1" fmla="*/ 142 h 217"/>
                <a:gd name="T2" fmla="*/ 928 w 974"/>
                <a:gd name="T3" fmla="*/ 27 h 217"/>
                <a:gd name="T4" fmla="*/ 974 w 974"/>
                <a:gd name="T5" fmla="*/ 0 h 217"/>
                <a:gd name="T6" fmla="*/ 969 w 974"/>
                <a:gd name="T7" fmla="*/ 0 h 217"/>
                <a:gd name="T8" fmla="*/ 879 w 974"/>
                <a:gd name="T9" fmla="*/ 50 h 217"/>
                <a:gd name="T10" fmla="*/ 56 w 974"/>
                <a:gd name="T11" fmla="*/ 34 h 217"/>
                <a:gd name="T12" fmla="*/ 18 w 974"/>
                <a:gd name="T13" fmla="*/ 0 h 217"/>
                <a:gd name="T14" fmla="*/ 0 w 974"/>
                <a:gd name="T15" fmla="*/ 0 h 217"/>
                <a:gd name="T16" fmla="*/ 246 w 974"/>
                <a:gd name="T17" fmla="*/ 142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4" h="217">
                  <a:moveTo>
                    <a:pt x="246" y="142"/>
                  </a:moveTo>
                  <a:cubicBezTo>
                    <a:pt x="479" y="206"/>
                    <a:pt x="740" y="135"/>
                    <a:pt x="928" y="27"/>
                  </a:cubicBezTo>
                  <a:cubicBezTo>
                    <a:pt x="943" y="18"/>
                    <a:pt x="959" y="9"/>
                    <a:pt x="974" y="0"/>
                  </a:cubicBezTo>
                  <a:cubicBezTo>
                    <a:pt x="969" y="0"/>
                    <a:pt x="969" y="0"/>
                    <a:pt x="969" y="0"/>
                  </a:cubicBezTo>
                  <a:cubicBezTo>
                    <a:pt x="940" y="17"/>
                    <a:pt x="910" y="34"/>
                    <a:pt x="879" y="50"/>
                  </a:cubicBezTo>
                  <a:cubicBezTo>
                    <a:pt x="643" y="178"/>
                    <a:pt x="276" y="217"/>
                    <a:pt x="56" y="34"/>
                  </a:cubicBezTo>
                  <a:cubicBezTo>
                    <a:pt x="43" y="23"/>
                    <a:pt x="30" y="12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3" y="70"/>
                    <a:pt x="150" y="119"/>
                    <a:pt x="246" y="142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44370" y="954503"/>
            <a:ext cx="2278939" cy="528281"/>
            <a:chOff x="2140661" y="1021119"/>
            <a:chExt cx="2278939" cy="528281"/>
          </a:xfrm>
        </p:grpSpPr>
        <p:sp>
          <p:nvSpPr>
            <p:cNvPr id="4" name="文本框 5"/>
            <p:cNvSpPr txBox="1"/>
            <p:nvPr/>
          </p:nvSpPr>
          <p:spPr>
            <a:xfrm>
              <a:off x="2140661" y="1021119"/>
              <a:ext cx="684288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当</a:t>
              </a:r>
            </a:p>
          </p:txBody>
        </p:sp>
        <p:graphicFrame>
          <p:nvGraphicFramePr>
            <p:cNvPr id="5" name="对象 4"/>
            <p:cNvGraphicFramePr>
              <a:graphicFrameLocks noChangeAspect="1"/>
            </p:cNvGraphicFramePr>
            <p:nvPr/>
          </p:nvGraphicFramePr>
          <p:xfrm>
            <a:off x="2533650" y="1042988"/>
            <a:ext cx="1096963" cy="5064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1887200" imgH="5486400" progId="Equation.DSMT4">
                    <p:embed/>
                  </p:oleObj>
                </mc:Choice>
                <mc:Fallback>
                  <p:oleObj name="Equation" r:id="rId2" imgW="11887200" imgH="5486400" progId="Equation.DSMT4">
                    <p:embed/>
                    <p:pic>
                      <p:nvPicPr>
                        <p:cNvPr id="0" name="图片 5437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33650" y="1042988"/>
                          <a:ext cx="1096963" cy="5064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文本框 5"/>
            <p:cNvSpPr txBox="1"/>
            <p:nvPr/>
          </p:nvSpPr>
          <p:spPr>
            <a:xfrm>
              <a:off x="3568711" y="1037577"/>
              <a:ext cx="850889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时，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680866" y="998364"/>
            <a:ext cx="5174661" cy="461665"/>
            <a:chOff x="7772411" y="1024877"/>
            <a:chExt cx="5174661" cy="461665"/>
          </a:xfrm>
        </p:grpSpPr>
        <p:sp>
          <p:nvSpPr>
            <p:cNvPr id="8" name="文本框 5"/>
            <p:cNvSpPr txBox="1"/>
            <p:nvPr/>
          </p:nvSpPr>
          <p:spPr>
            <a:xfrm>
              <a:off x="7772411" y="1024877"/>
              <a:ext cx="660389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对</a:t>
              </a:r>
            </a:p>
          </p:txBody>
        </p:sp>
        <p:graphicFrame>
          <p:nvGraphicFramePr>
            <p:cNvPr id="9" name="对象 8"/>
            <p:cNvGraphicFramePr>
              <a:graphicFrameLocks noChangeAspect="1"/>
            </p:cNvGraphicFramePr>
            <p:nvPr/>
          </p:nvGraphicFramePr>
          <p:xfrm>
            <a:off x="8181975" y="1058863"/>
            <a:ext cx="958850" cy="365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0363200" imgH="3962400" progId="Equation.DSMT4">
                    <p:embed/>
                  </p:oleObj>
                </mc:Choice>
                <mc:Fallback>
                  <p:oleObj name="Equation" r:id="rId4" imgW="10363200" imgH="3962400" progId="Equation.DSMT4">
                    <p:embed/>
                    <p:pic>
                      <p:nvPicPr>
                        <p:cNvPr id="0" name="图片 543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81975" y="1058863"/>
                          <a:ext cx="958850" cy="365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文本框 5"/>
            <p:cNvSpPr txBox="1"/>
            <p:nvPr/>
          </p:nvSpPr>
          <p:spPr>
            <a:xfrm>
              <a:off x="9080511" y="1024877"/>
              <a:ext cx="3866561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进行初等行变换</a:t>
              </a:r>
            </a:p>
          </p:txBody>
        </p:sp>
      </p:grp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757670" y="1589724"/>
          <a:ext cx="3324225" cy="157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5966400" imgH="17068800" progId="Equation.DSMT4">
                  <p:embed/>
                </p:oleObj>
              </mc:Choice>
              <mc:Fallback>
                <p:oleObj name="Equation" r:id="rId6" imgW="35966400" imgH="17068800" progId="Equation.DSMT4">
                  <p:embed/>
                  <p:pic>
                    <p:nvPicPr>
                      <p:cNvPr id="0" name="图片 543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670" y="1589724"/>
                        <a:ext cx="3324225" cy="1573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4086081" y="1605888"/>
          <a:ext cx="2254250" cy="157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4384000" imgH="17068800" progId="Equation.DSMT4">
                  <p:embed/>
                </p:oleObj>
              </mc:Choice>
              <mc:Fallback>
                <p:oleObj name="Equation" r:id="rId8" imgW="24384000" imgH="17068800" progId="Equation.DSMT4">
                  <p:embed/>
                  <p:pic>
                    <p:nvPicPr>
                      <p:cNvPr id="0" name="图片 543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6081" y="1605888"/>
                        <a:ext cx="2254250" cy="1573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6393151" y="1683242"/>
          <a:ext cx="1381125" cy="157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4935200" imgH="17068800" progId="Equation.DSMT4">
                  <p:embed/>
                </p:oleObj>
              </mc:Choice>
              <mc:Fallback>
                <p:oleObj name="Equation" r:id="rId10" imgW="14935200" imgH="17068800" progId="Equation.DSMT4">
                  <p:embed/>
                  <p:pic>
                    <p:nvPicPr>
                      <p:cNvPr id="0" name="图片 543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3151" y="1683242"/>
                        <a:ext cx="1381125" cy="157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6"/>
          <p:cNvSpPr txBox="1"/>
          <p:nvPr/>
        </p:nvSpPr>
        <p:spPr>
          <a:xfrm>
            <a:off x="514182" y="3481688"/>
            <a:ext cx="4333367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(3)  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将特征向量正交化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.</a:t>
            </a:r>
            <a:endParaRPr lang="zh-CN" altLang="en-US" sz="2400" b="1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64867" y="3936064"/>
            <a:ext cx="8603540" cy="569912"/>
            <a:chOff x="2140660" y="1563688"/>
            <a:chExt cx="8603540" cy="569912"/>
          </a:xfrm>
        </p:grpSpPr>
        <p:sp>
          <p:nvSpPr>
            <p:cNvPr id="16" name="文本框 5"/>
            <p:cNvSpPr txBox="1"/>
            <p:nvPr/>
          </p:nvSpPr>
          <p:spPr>
            <a:xfrm>
              <a:off x="2140660" y="1618019"/>
              <a:ext cx="1072439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由于</a:t>
              </a:r>
            </a:p>
          </p:txBody>
        </p:sp>
        <p:graphicFrame>
          <p:nvGraphicFramePr>
            <p:cNvPr id="17" name="对象 16"/>
            <p:cNvGraphicFramePr>
              <a:graphicFrameLocks noChangeAspect="1"/>
            </p:cNvGraphicFramePr>
            <p:nvPr/>
          </p:nvGraphicFramePr>
          <p:xfrm>
            <a:off x="2868613" y="1563688"/>
            <a:ext cx="1293812" cy="5064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14020800" imgH="5486400" progId="Equation.DSMT4">
                    <p:embed/>
                  </p:oleObj>
                </mc:Choice>
                <mc:Fallback>
                  <p:oleObj name="Equation" r:id="rId12" imgW="14020800" imgH="5486400" progId="Equation.DSMT4">
                    <p:embed/>
                    <p:pic>
                      <p:nvPicPr>
                        <p:cNvPr id="0" name="图片 5437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68613" y="1563688"/>
                          <a:ext cx="1293812" cy="5064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文本框 5"/>
            <p:cNvSpPr txBox="1"/>
            <p:nvPr/>
          </p:nvSpPr>
          <p:spPr>
            <a:xfrm>
              <a:off x="4191011" y="1634477"/>
              <a:ext cx="3987789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是 </a:t>
              </a:r>
              <a:r>
                <a:rPr lang="en-US" altLang="zh-CN" sz="2400" b="1" i="1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宋体" panose="02010600030101010101" pitchFamily="2" charset="-122"/>
                </a:rPr>
                <a:t>A</a:t>
              </a:r>
              <a:r>
                <a: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 </a:t>
              </a:r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的属于三个不同特征值</a:t>
              </a:r>
            </a:p>
          </p:txBody>
        </p:sp>
        <p:graphicFrame>
          <p:nvGraphicFramePr>
            <p:cNvPr id="19" name="对象 18"/>
            <p:cNvGraphicFramePr>
              <a:graphicFrameLocks noChangeAspect="1"/>
            </p:cNvGraphicFramePr>
            <p:nvPr/>
          </p:nvGraphicFramePr>
          <p:xfrm>
            <a:off x="8027988" y="1627188"/>
            <a:ext cx="1209675" cy="5064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13106400" imgH="5486400" progId="Equation.DSMT4">
                    <p:embed/>
                  </p:oleObj>
                </mc:Choice>
                <mc:Fallback>
                  <p:oleObj name="Equation" r:id="rId14" imgW="13106400" imgH="5486400" progId="Equation.DSMT4">
                    <p:embed/>
                    <p:pic>
                      <p:nvPicPr>
                        <p:cNvPr id="0" name="图片 5437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27988" y="1627188"/>
                          <a:ext cx="1209675" cy="5064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文本框 5"/>
            <p:cNvSpPr txBox="1"/>
            <p:nvPr/>
          </p:nvSpPr>
          <p:spPr>
            <a:xfrm>
              <a:off x="9156711" y="1634477"/>
              <a:ext cx="1587489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的特征</a:t>
              </a:r>
            </a:p>
          </p:txBody>
        </p:sp>
      </p:grpSp>
      <p:sp>
        <p:nvSpPr>
          <p:cNvPr id="21" name="文本框 5"/>
          <p:cNvSpPr txBox="1"/>
          <p:nvPr/>
        </p:nvSpPr>
        <p:spPr>
          <a:xfrm>
            <a:off x="608623" y="4514853"/>
            <a:ext cx="3987789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向量，故它们必两两正交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.</a:t>
            </a:r>
            <a:endParaRPr lang="zh-CN" altLang="en-US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2" name="Freeform 17"/>
          <p:cNvSpPr/>
          <p:nvPr/>
        </p:nvSpPr>
        <p:spPr bwMode="auto">
          <a:xfrm flipH="1" flipV="1">
            <a:off x="-8572" y="187960"/>
            <a:ext cx="9054941" cy="640080"/>
          </a:xfrm>
          <a:custGeom>
            <a:avLst/>
            <a:gdLst>
              <a:gd name="T0" fmla="*/ 292 w 1147"/>
              <a:gd name="T1" fmla="*/ 41 h 254"/>
              <a:gd name="T2" fmla="*/ 0 w 1147"/>
              <a:gd name="T3" fmla="*/ 124 h 254"/>
              <a:gd name="T4" fmla="*/ 254 w 1147"/>
              <a:gd name="T5" fmla="*/ 46 h 254"/>
              <a:gd name="T6" fmla="*/ 733 w 1147"/>
              <a:gd name="T7" fmla="*/ 45 h 254"/>
              <a:gd name="T8" fmla="*/ 1147 w 1147"/>
              <a:gd name="T9" fmla="*/ 247 h 254"/>
              <a:gd name="T10" fmla="*/ 1147 w 1147"/>
              <a:gd name="T11" fmla="*/ 254 h 254"/>
              <a:gd name="T12" fmla="*/ 888 w 1147"/>
              <a:gd name="T13" fmla="*/ 105 h 254"/>
              <a:gd name="T14" fmla="*/ 292 w 1147"/>
              <a:gd name="T15" fmla="*/ 41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47" h="254">
                <a:moveTo>
                  <a:pt x="292" y="41"/>
                </a:moveTo>
                <a:cubicBezTo>
                  <a:pt x="194" y="60"/>
                  <a:pt x="97" y="91"/>
                  <a:pt x="0" y="124"/>
                </a:cubicBezTo>
                <a:cubicBezTo>
                  <a:pt x="84" y="94"/>
                  <a:pt x="168" y="65"/>
                  <a:pt x="254" y="46"/>
                </a:cubicBezTo>
                <a:cubicBezTo>
                  <a:pt x="408" y="10"/>
                  <a:pt x="569" y="3"/>
                  <a:pt x="733" y="45"/>
                </a:cubicBezTo>
                <a:cubicBezTo>
                  <a:pt x="873" y="78"/>
                  <a:pt x="1017" y="151"/>
                  <a:pt x="1147" y="247"/>
                </a:cubicBezTo>
                <a:cubicBezTo>
                  <a:pt x="1147" y="249"/>
                  <a:pt x="1147" y="252"/>
                  <a:pt x="1147" y="254"/>
                </a:cubicBezTo>
                <a:cubicBezTo>
                  <a:pt x="1064" y="194"/>
                  <a:pt x="977" y="143"/>
                  <a:pt x="888" y="105"/>
                </a:cubicBezTo>
                <a:cubicBezTo>
                  <a:pt x="687" y="18"/>
                  <a:pt x="482" y="0"/>
                  <a:pt x="292" y="41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58000">
                <a:schemeClr val="accent1"/>
              </a:gs>
              <a:gs pos="100000">
                <a:schemeClr val="tx2"/>
              </a:gs>
            </a:gsLst>
            <a:lin ang="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Freeform 5"/>
          <p:cNvSpPr/>
          <p:nvPr/>
        </p:nvSpPr>
        <p:spPr bwMode="auto">
          <a:xfrm flipH="1" flipV="1">
            <a:off x="197644" y="-11430"/>
            <a:ext cx="8796814" cy="658495"/>
          </a:xfrm>
          <a:custGeom>
            <a:avLst/>
            <a:gdLst>
              <a:gd name="T0" fmla="*/ 80 w 1029"/>
              <a:gd name="T1" fmla="*/ 110 h 255"/>
              <a:gd name="T2" fmla="*/ 0 w 1029"/>
              <a:gd name="T3" fmla="*/ 138 h 255"/>
              <a:gd name="T4" fmla="*/ 172 w 1029"/>
              <a:gd name="T5" fmla="*/ 81 h 255"/>
              <a:gd name="T6" fmla="*/ 1029 w 1029"/>
              <a:gd name="T7" fmla="*/ 234 h 255"/>
              <a:gd name="T8" fmla="*/ 1029 w 1029"/>
              <a:gd name="T9" fmla="*/ 255 h 255"/>
              <a:gd name="T10" fmla="*/ 1028 w 1029"/>
              <a:gd name="T11" fmla="*/ 255 h 255"/>
              <a:gd name="T12" fmla="*/ 80 w 1029"/>
              <a:gd name="T13" fmla="*/ 110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9" h="255">
                <a:moveTo>
                  <a:pt x="80" y="110"/>
                </a:moveTo>
                <a:cubicBezTo>
                  <a:pt x="53" y="119"/>
                  <a:pt x="26" y="128"/>
                  <a:pt x="0" y="138"/>
                </a:cubicBezTo>
                <a:cubicBezTo>
                  <a:pt x="57" y="116"/>
                  <a:pt x="114" y="96"/>
                  <a:pt x="172" y="81"/>
                </a:cubicBezTo>
                <a:cubicBezTo>
                  <a:pt x="444" y="0"/>
                  <a:pt x="744" y="14"/>
                  <a:pt x="1029" y="234"/>
                </a:cubicBezTo>
                <a:cubicBezTo>
                  <a:pt x="1029" y="241"/>
                  <a:pt x="1029" y="248"/>
                  <a:pt x="1029" y="255"/>
                </a:cubicBezTo>
                <a:cubicBezTo>
                  <a:pt x="1028" y="255"/>
                  <a:pt x="1028" y="255"/>
                  <a:pt x="1028" y="255"/>
                </a:cubicBezTo>
                <a:cubicBezTo>
                  <a:pt x="716" y="17"/>
                  <a:pt x="380" y="7"/>
                  <a:pt x="80" y="110"/>
                </a:cubicBezTo>
                <a:close/>
              </a:path>
            </a:pathLst>
          </a:custGeom>
          <a:gradFill>
            <a:gsLst>
              <a:gs pos="100000">
                <a:srgbClr val="13589A">
                  <a:alpha val="100000"/>
                  <a:lumMod val="97000"/>
                </a:srgbClr>
              </a:gs>
              <a:gs pos="100000">
                <a:srgbClr val="154C84">
                  <a:alpha val="100000"/>
                </a:srgbClr>
              </a:gs>
              <a:gs pos="3000">
                <a:schemeClr val="tx2">
                  <a:alpha val="21000"/>
                </a:schemeClr>
              </a:gs>
            </a:gsLst>
            <a:lin ang="108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40005" y="44450"/>
            <a:ext cx="9092565" cy="823928"/>
            <a:chOff x="-7938" y="915988"/>
            <a:chExt cx="12193589" cy="2406923"/>
          </a:xfrm>
        </p:grpSpPr>
        <p:sp>
          <p:nvSpPr>
            <p:cNvPr id="25" name="Freeform 5"/>
            <p:cNvSpPr/>
            <p:nvPr/>
          </p:nvSpPr>
          <p:spPr bwMode="auto">
            <a:xfrm>
              <a:off x="4411663" y="915988"/>
              <a:ext cx="7773988" cy="1635125"/>
            </a:xfrm>
            <a:custGeom>
              <a:avLst/>
              <a:gdLst>
                <a:gd name="T0" fmla="*/ 80 w 1029"/>
                <a:gd name="T1" fmla="*/ 110 h 255"/>
                <a:gd name="T2" fmla="*/ 0 w 1029"/>
                <a:gd name="T3" fmla="*/ 138 h 255"/>
                <a:gd name="T4" fmla="*/ 172 w 1029"/>
                <a:gd name="T5" fmla="*/ 81 h 255"/>
                <a:gd name="T6" fmla="*/ 1029 w 1029"/>
                <a:gd name="T7" fmla="*/ 234 h 255"/>
                <a:gd name="T8" fmla="*/ 1029 w 1029"/>
                <a:gd name="T9" fmla="*/ 255 h 255"/>
                <a:gd name="T10" fmla="*/ 1028 w 1029"/>
                <a:gd name="T11" fmla="*/ 255 h 255"/>
                <a:gd name="T12" fmla="*/ 80 w 1029"/>
                <a:gd name="T13" fmla="*/ 11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9" h="255">
                  <a:moveTo>
                    <a:pt x="80" y="110"/>
                  </a:moveTo>
                  <a:cubicBezTo>
                    <a:pt x="53" y="119"/>
                    <a:pt x="26" y="128"/>
                    <a:pt x="0" y="138"/>
                  </a:cubicBezTo>
                  <a:cubicBezTo>
                    <a:pt x="57" y="116"/>
                    <a:pt x="114" y="96"/>
                    <a:pt x="172" y="81"/>
                  </a:cubicBezTo>
                  <a:cubicBezTo>
                    <a:pt x="444" y="0"/>
                    <a:pt x="744" y="14"/>
                    <a:pt x="1029" y="234"/>
                  </a:cubicBezTo>
                  <a:cubicBezTo>
                    <a:pt x="1029" y="241"/>
                    <a:pt x="1029" y="248"/>
                    <a:pt x="1029" y="255"/>
                  </a:cubicBezTo>
                  <a:cubicBezTo>
                    <a:pt x="1028" y="255"/>
                    <a:pt x="1028" y="255"/>
                    <a:pt x="1028" y="255"/>
                  </a:cubicBezTo>
                  <a:cubicBezTo>
                    <a:pt x="716" y="17"/>
                    <a:pt x="380" y="7"/>
                    <a:pt x="80" y="110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6"/>
            <p:cNvSpPr/>
            <p:nvPr/>
          </p:nvSpPr>
          <p:spPr bwMode="auto">
            <a:xfrm>
              <a:off x="520700" y="1800225"/>
              <a:ext cx="3890963" cy="1295400"/>
            </a:xfrm>
            <a:custGeom>
              <a:avLst/>
              <a:gdLst>
                <a:gd name="T0" fmla="*/ 515 w 515"/>
                <a:gd name="T1" fmla="*/ 0 h 202"/>
                <a:gd name="T2" fmla="*/ 9 w 515"/>
                <a:gd name="T3" fmla="*/ 202 h 202"/>
                <a:gd name="T4" fmla="*/ 0 w 515"/>
                <a:gd name="T5" fmla="*/ 202 h 202"/>
                <a:gd name="T6" fmla="*/ 515 w 515"/>
                <a:gd name="T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5" h="202">
                  <a:moveTo>
                    <a:pt x="515" y="0"/>
                  </a:moveTo>
                  <a:cubicBezTo>
                    <a:pt x="351" y="63"/>
                    <a:pt x="185" y="139"/>
                    <a:pt x="9" y="202"/>
                  </a:cubicBezTo>
                  <a:cubicBezTo>
                    <a:pt x="0" y="202"/>
                    <a:pt x="0" y="202"/>
                    <a:pt x="0" y="202"/>
                  </a:cubicBezTo>
                  <a:cubicBezTo>
                    <a:pt x="179" y="140"/>
                    <a:pt x="348" y="62"/>
                    <a:pt x="515" y="0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7"/>
            <p:cNvSpPr/>
            <p:nvPr/>
          </p:nvSpPr>
          <p:spPr bwMode="auto">
            <a:xfrm>
              <a:off x="2447925" y="1768475"/>
              <a:ext cx="2092325" cy="685800"/>
            </a:xfrm>
            <a:custGeom>
              <a:avLst/>
              <a:gdLst>
                <a:gd name="T0" fmla="*/ 0 w 277"/>
                <a:gd name="T1" fmla="*/ 107 h 107"/>
                <a:gd name="T2" fmla="*/ 277 w 277"/>
                <a:gd name="T3" fmla="*/ 0 h 107"/>
                <a:gd name="T4" fmla="*/ 0 w 277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7" h="107">
                  <a:moveTo>
                    <a:pt x="0" y="107"/>
                  </a:moveTo>
                  <a:cubicBezTo>
                    <a:pt x="93" y="68"/>
                    <a:pt x="185" y="31"/>
                    <a:pt x="277" y="0"/>
                  </a:cubicBezTo>
                  <a:cubicBezTo>
                    <a:pt x="185" y="32"/>
                    <a:pt x="93" y="69"/>
                    <a:pt x="0" y="107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8"/>
            <p:cNvSpPr/>
            <p:nvPr/>
          </p:nvSpPr>
          <p:spPr bwMode="auto">
            <a:xfrm>
              <a:off x="4540250" y="1114425"/>
              <a:ext cx="7645400" cy="2208486"/>
            </a:xfrm>
            <a:custGeom>
              <a:avLst/>
              <a:gdLst>
                <a:gd name="T0" fmla="*/ 0 w 1012"/>
                <a:gd name="T1" fmla="*/ 102 h 232"/>
                <a:gd name="T2" fmla="*/ 410 w 1012"/>
                <a:gd name="T3" fmla="*/ 20 h 232"/>
                <a:gd name="T4" fmla="*/ 895 w 1012"/>
                <a:gd name="T5" fmla="*/ 149 h 232"/>
                <a:gd name="T6" fmla="*/ 1012 w 1012"/>
                <a:gd name="T7" fmla="*/ 227 h 232"/>
                <a:gd name="T8" fmla="*/ 1012 w 1012"/>
                <a:gd name="T9" fmla="*/ 232 h 232"/>
                <a:gd name="T10" fmla="*/ 611 w 1012"/>
                <a:gd name="T11" fmla="*/ 45 h 232"/>
                <a:gd name="T12" fmla="*/ 0 w 1012"/>
                <a:gd name="T13" fmla="*/ 10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2" h="232">
                  <a:moveTo>
                    <a:pt x="0" y="102"/>
                  </a:moveTo>
                  <a:cubicBezTo>
                    <a:pt x="135" y="56"/>
                    <a:pt x="270" y="22"/>
                    <a:pt x="410" y="20"/>
                  </a:cubicBezTo>
                  <a:cubicBezTo>
                    <a:pt x="569" y="16"/>
                    <a:pt x="734" y="55"/>
                    <a:pt x="895" y="149"/>
                  </a:cubicBezTo>
                  <a:cubicBezTo>
                    <a:pt x="934" y="172"/>
                    <a:pt x="973" y="198"/>
                    <a:pt x="1012" y="227"/>
                  </a:cubicBezTo>
                  <a:cubicBezTo>
                    <a:pt x="1012" y="229"/>
                    <a:pt x="1012" y="231"/>
                    <a:pt x="1012" y="232"/>
                  </a:cubicBezTo>
                  <a:cubicBezTo>
                    <a:pt x="883" y="136"/>
                    <a:pt x="745" y="72"/>
                    <a:pt x="611" y="45"/>
                  </a:cubicBezTo>
                  <a:cubicBezTo>
                    <a:pt x="401" y="0"/>
                    <a:pt x="198" y="36"/>
                    <a:pt x="0" y="102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9"/>
            <p:cNvSpPr/>
            <p:nvPr/>
          </p:nvSpPr>
          <p:spPr bwMode="auto">
            <a:xfrm>
              <a:off x="2727325" y="2359025"/>
              <a:ext cx="0" cy="6350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0"/>
            <p:cNvSpPr/>
            <p:nvPr/>
          </p:nvSpPr>
          <p:spPr bwMode="auto">
            <a:xfrm>
              <a:off x="2727325" y="2344738"/>
              <a:ext cx="52388" cy="14288"/>
            </a:xfrm>
            <a:custGeom>
              <a:avLst/>
              <a:gdLst>
                <a:gd name="T0" fmla="*/ 0 w 7"/>
                <a:gd name="T1" fmla="*/ 2 h 2"/>
                <a:gd name="T2" fmla="*/ 7 w 7"/>
                <a:gd name="T3" fmla="*/ 0 h 2"/>
                <a:gd name="T4" fmla="*/ 0 w 7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">
                  <a:moveTo>
                    <a:pt x="0" y="2"/>
                  </a:moveTo>
                  <a:cubicBezTo>
                    <a:pt x="3" y="1"/>
                    <a:pt x="5" y="1"/>
                    <a:pt x="7" y="0"/>
                  </a:cubicBezTo>
                  <a:cubicBezTo>
                    <a:pt x="5" y="1"/>
                    <a:pt x="3" y="1"/>
                    <a:pt x="0" y="2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11"/>
            <p:cNvSpPr/>
            <p:nvPr/>
          </p:nvSpPr>
          <p:spPr bwMode="auto">
            <a:xfrm>
              <a:off x="2779713" y="2249488"/>
              <a:ext cx="271463" cy="95250"/>
            </a:xfrm>
            <a:custGeom>
              <a:avLst/>
              <a:gdLst>
                <a:gd name="T0" fmla="*/ 0 w 36"/>
                <a:gd name="T1" fmla="*/ 15 h 15"/>
                <a:gd name="T2" fmla="*/ 36 w 36"/>
                <a:gd name="T3" fmla="*/ 0 h 15"/>
                <a:gd name="T4" fmla="*/ 0 w 36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5">
                  <a:moveTo>
                    <a:pt x="0" y="15"/>
                  </a:moveTo>
                  <a:cubicBezTo>
                    <a:pt x="12" y="10"/>
                    <a:pt x="24" y="5"/>
                    <a:pt x="36" y="0"/>
                  </a:cubicBezTo>
                  <a:cubicBezTo>
                    <a:pt x="24" y="5"/>
                    <a:pt x="12" y="10"/>
                    <a:pt x="0" y="15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2"/>
            <p:cNvSpPr/>
            <p:nvPr/>
          </p:nvSpPr>
          <p:spPr bwMode="auto">
            <a:xfrm>
              <a:off x="265113" y="2365375"/>
              <a:ext cx="2462213" cy="730250"/>
            </a:xfrm>
            <a:custGeom>
              <a:avLst/>
              <a:gdLst>
                <a:gd name="T0" fmla="*/ 326 w 326"/>
                <a:gd name="T1" fmla="*/ 0 h 114"/>
                <a:gd name="T2" fmla="*/ 15 w 326"/>
                <a:gd name="T3" fmla="*/ 114 h 114"/>
                <a:gd name="T4" fmla="*/ 0 w 326"/>
                <a:gd name="T5" fmla="*/ 114 h 114"/>
                <a:gd name="T6" fmla="*/ 326 w 326"/>
                <a:gd name="T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6" h="114">
                  <a:moveTo>
                    <a:pt x="326" y="0"/>
                  </a:moveTo>
                  <a:cubicBezTo>
                    <a:pt x="225" y="40"/>
                    <a:pt x="122" y="80"/>
                    <a:pt x="15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113" y="80"/>
                    <a:pt x="221" y="41"/>
                    <a:pt x="326" y="0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3"/>
            <p:cNvSpPr/>
            <p:nvPr/>
          </p:nvSpPr>
          <p:spPr bwMode="auto">
            <a:xfrm>
              <a:off x="-7938" y="2211388"/>
              <a:ext cx="3211513" cy="884238"/>
            </a:xfrm>
            <a:custGeom>
              <a:avLst/>
              <a:gdLst>
                <a:gd name="T0" fmla="*/ 131 w 425"/>
                <a:gd name="T1" fmla="*/ 100 h 138"/>
                <a:gd name="T2" fmla="*/ 425 w 425"/>
                <a:gd name="T3" fmla="*/ 0 h 138"/>
                <a:gd name="T4" fmla="*/ 220 w 425"/>
                <a:gd name="T5" fmla="*/ 72 h 138"/>
                <a:gd name="T6" fmla="*/ 5 w 425"/>
                <a:gd name="T7" fmla="*/ 138 h 138"/>
                <a:gd name="T8" fmla="*/ 0 w 425"/>
                <a:gd name="T9" fmla="*/ 138 h 138"/>
                <a:gd name="T10" fmla="*/ 131 w 425"/>
                <a:gd name="T11" fmla="*/ 10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5" h="138">
                  <a:moveTo>
                    <a:pt x="131" y="100"/>
                  </a:moveTo>
                  <a:cubicBezTo>
                    <a:pt x="232" y="69"/>
                    <a:pt x="329" y="34"/>
                    <a:pt x="425" y="0"/>
                  </a:cubicBezTo>
                  <a:cubicBezTo>
                    <a:pt x="358" y="24"/>
                    <a:pt x="290" y="49"/>
                    <a:pt x="220" y="72"/>
                  </a:cubicBezTo>
                  <a:cubicBezTo>
                    <a:pt x="150" y="96"/>
                    <a:pt x="78" y="118"/>
                    <a:pt x="5" y="13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44" y="126"/>
                    <a:pt x="88" y="114"/>
                    <a:pt x="131" y="100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4"/>
            <p:cNvSpPr/>
            <p:nvPr/>
          </p:nvSpPr>
          <p:spPr bwMode="auto">
            <a:xfrm>
              <a:off x="3203575" y="1344613"/>
              <a:ext cx="8982075" cy="1681163"/>
            </a:xfrm>
            <a:custGeom>
              <a:avLst/>
              <a:gdLst>
                <a:gd name="T0" fmla="*/ 242 w 1189"/>
                <a:gd name="T1" fmla="*/ 59 h 262"/>
                <a:gd name="T2" fmla="*/ 0 w 1189"/>
                <a:gd name="T3" fmla="*/ 135 h 262"/>
                <a:gd name="T4" fmla="*/ 471 w 1189"/>
                <a:gd name="T5" fmla="*/ 19 h 262"/>
                <a:gd name="T6" fmla="*/ 966 w 1189"/>
                <a:gd name="T7" fmla="*/ 118 h 262"/>
                <a:gd name="T8" fmla="*/ 1189 w 1189"/>
                <a:gd name="T9" fmla="*/ 252 h 262"/>
                <a:gd name="T10" fmla="*/ 1189 w 1189"/>
                <a:gd name="T11" fmla="*/ 262 h 262"/>
                <a:gd name="T12" fmla="*/ 791 w 1189"/>
                <a:gd name="T13" fmla="*/ 59 h 262"/>
                <a:gd name="T14" fmla="*/ 242 w 1189"/>
                <a:gd name="T15" fmla="*/ 5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9" h="262">
                  <a:moveTo>
                    <a:pt x="242" y="59"/>
                  </a:moveTo>
                  <a:cubicBezTo>
                    <a:pt x="161" y="80"/>
                    <a:pt x="81" y="107"/>
                    <a:pt x="0" y="135"/>
                  </a:cubicBezTo>
                  <a:cubicBezTo>
                    <a:pt x="156" y="79"/>
                    <a:pt x="310" y="28"/>
                    <a:pt x="471" y="19"/>
                  </a:cubicBezTo>
                  <a:cubicBezTo>
                    <a:pt x="632" y="8"/>
                    <a:pt x="801" y="40"/>
                    <a:pt x="966" y="118"/>
                  </a:cubicBezTo>
                  <a:cubicBezTo>
                    <a:pt x="1042" y="154"/>
                    <a:pt x="1118" y="200"/>
                    <a:pt x="1189" y="252"/>
                  </a:cubicBezTo>
                  <a:cubicBezTo>
                    <a:pt x="1189" y="255"/>
                    <a:pt x="1189" y="259"/>
                    <a:pt x="1189" y="262"/>
                  </a:cubicBezTo>
                  <a:cubicBezTo>
                    <a:pt x="1066" y="173"/>
                    <a:pt x="929" y="100"/>
                    <a:pt x="791" y="59"/>
                  </a:cubicBezTo>
                  <a:cubicBezTo>
                    <a:pt x="600" y="0"/>
                    <a:pt x="417" y="12"/>
                    <a:pt x="242" y="59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5"/>
            <p:cNvSpPr/>
            <p:nvPr/>
          </p:nvSpPr>
          <p:spPr bwMode="auto">
            <a:xfrm>
              <a:off x="196850" y="2198688"/>
              <a:ext cx="3006725" cy="896938"/>
            </a:xfrm>
            <a:custGeom>
              <a:avLst/>
              <a:gdLst>
                <a:gd name="T0" fmla="*/ 398 w 398"/>
                <a:gd name="T1" fmla="*/ 0 h 140"/>
                <a:gd name="T2" fmla="*/ 10 w 398"/>
                <a:gd name="T3" fmla="*/ 140 h 140"/>
                <a:gd name="T4" fmla="*/ 0 w 398"/>
                <a:gd name="T5" fmla="*/ 140 h 140"/>
                <a:gd name="T6" fmla="*/ 398 w 398"/>
                <a:gd name="T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8" h="140">
                  <a:moveTo>
                    <a:pt x="398" y="0"/>
                  </a:moveTo>
                  <a:cubicBezTo>
                    <a:pt x="273" y="49"/>
                    <a:pt x="145" y="99"/>
                    <a:pt x="10" y="14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38" y="99"/>
                    <a:pt x="270" y="49"/>
                    <a:pt x="398" y="0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6"/>
            <p:cNvSpPr/>
            <p:nvPr/>
          </p:nvSpPr>
          <p:spPr bwMode="auto">
            <a:xfrm>
              <a:off x="90488" y="2108200"/>
              <a:ext cx="3430588" cy="987425"/>
            </a:xfrm>
            <a:custGeom>
              <a:avLst/>
              <a:gdLst>
                <a:gd name="T0" fmla="*/ 454 w 454"/>
                <a:gd name="T1" fmla="*/ 0 h 154"/>
                <a:gd name="T2" fmla="*/ 245 w 454"/>
                <a:gd name="T3" fmla="*/ 76 h 154"/>
                <a:gd name="T4" fmla="*/ 8 w 454"/>
                <a:gd name="T5" fmla="*/ 154 h 154"/>
                <a:gd name="T6" fmla="*/ 0 w 454"/>
                <a:gd name="T7" fmla="*/ 154 h 154"/>
                <a:gd name="T8" fmla="*/ 454 w 454"/>
                <a:gd name="T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" h="154">
                  <a:moveTo>
                    <a:pt x="454" y="0"/>
                  </a:moveTo>
                  <a:cubicBezTo>
                    <a:pt x="385" y="25"/>
                    <a:pt x="316" y="51"/>
                    <a:pt x="245" y="76"/>
                  </a:cubicBezTo>
                  <a:cubicBezTo>
                    <a:pt x="168" y="105"/>
                    <a:pt x="89" y="131"/>
                    <a:pt x="8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158" y="109"/>
                    <a:pt x="307" y="51"/>
                    <a:pt x="454" y="0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7"/>
            <p:cNvSpPr/>
            <p:nvPr/>
          </p:nvSpPr>
          <p:spPr bwMode="auto">
            <a:xfrm>
              <a:off x="3521075" y="1312863"/>
              <a:ext cx="8664575" cy="1628775"/>
            </a:xfrm>
            <a:custGeom>
              <a:avLst/>
              <a:gdLst>
                <a:gd name="T0" fmla="*/ 292 w 1147"/>
                <a:gd name="T1" fmla="*/ 41 h 254"/>
                <a:gd name="T2" fmla="*/ 0 w 1147"/>
                <a:gd name="T3" fmla="*/ 124 h 254"/>
                <a:gd name="T4" fmla="*/ 254 w 1147"/>
                <a:gd name="T5" fmla="*/ 46 h 254"/>
                <a:gd name="T6" fmla="*/ 733 w 1147"/>
                <a:gd name="T7" fmla="*/ 45 h 254"/>
                <a:gd name="T8" fmla="*/ 1147 w 1147"/>
                <a:gd name="T9" fmla="*/ 247 h 254"/>
                <a:gd name="T10" fmla="*/ 1147 w 1147"/>
                <a:gd name="T11" fmla="*/ 254 h 254"/>
                <a:gd name="T12" fmla="*/ 888 w 1147"/>
                <a:gd name="T13" fmla="*/ 105 h 254"/>
                <a:gd name="T14" fmla="*/ 292 w 1147"/>
                <a:gd name="T15" fmla="*/ 4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7" h="254">
                  <a:moveTo>
                    <a:pt x="292" y="41"/>
                  </a:moveTo>
                  <a:cubicBezTo>
                    <a:pt x="194" y="60"/>
                    <a:pt x="97" y="91"/>
                    <a:pt x="0" y="124"/>
                  </a:cubicBezTo>
                  <a:cubicBezTo>
                    <a:pt x="84" y="94"/>
                    <a:pt x="168" y="65"/>
                    <a:pt x="254" y="46"/>
                  </a:cubicBezTo>
                  <a:cubicBezTo>
                    <a:pt x="408" y="10"/>
                    <a:pt x="569" y="3"/>
                    <a:pt x="733" y="45"/>
                  </a:cubicBezTo>
                  <a:cubicBezTo>
                    <a:pt x="873" y="78"/>
                    <a:pt x="1017" y="151"/>
                    <a:pt x="1147" y="247"/>
                  </a:cubicBezTo>
                  <a:cubicBezTo>
                    <a:pt x="1147" y="249"/>
                    <a:pt x="1147" y="252"/>
                    <a:pt x="1147" y="254"/>
                  </a:cubicBezTo>
                  <a:cubicBezTo>
                    <a:pt x="1064" y="194"/>
                    <a:pt x="977" y="143"/>
                    <a:pt x="888" y="105"/>
                  </a:cubicBezTo>
                  <a:cubicBezTo>
                    <a:pt x="687" y="18"/>
                    <a:pt x="482" y="0"/>
                    <a:pt x="292" y="41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6"/>
          <p:cNvSpPr txBox="1"/>
          <p:nvPr/>
        </p:nvSpPr>
        <p:spPr>
          <a:xfrm>
            <a:off x="478230" y="923431"/>
            <a:ext cx="4333367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(4)  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将特征向量单位化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.</a:t>
            </a:r>
            <a:endParaRPr lang="zh-CN" altLang="en-US" sz="2400" b="1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552862"/>
              </p:ext>
            </p:extLst>
          </p:nvPr>
        </p:nvGraphicFramePr>
        <p:xfrm>
          <a:off x="1618185" y="1681512"/>
          <a:ext cx="1156098" cy="2514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716000" imgH="29870400" progId="Equation.DSMT4">
                  <p:embed/>
                </p:oleObj>
              </mc:Choice>
              <mc:Fallback>
                <p:oleObj name="Equation" r:id="rId2" imgW="13716000" imgH="29870400" progId="Equation.DSMT4">
                  <p:embed/>
                  <p:pic>
                    <p:nvPicPr>
                      <p:cNvPr id="0" name="图片 554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8185" y="1681512"/>
                        <a:ext cx="1156098" cy="25147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6813308"/>
              </p:ext>
            </p:extLst>
          </p:nvPr>
        </p:nvGraphicFramePr>
        <p:xfrm>
          <a:off x="2880563" y="2618137"/>
          <a:ext cx="1325563" cy="98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325600" imgH="10668000" progId="Equation.DSMT4">
                  <p:embed/>
                </p:oleObj>
              </mc:Choice>
              <mc:Fallback>
                <p:oleObj name="Equation" r:id="rId4" imgW="14325600" imgH="10668000" progId="Equation.DSMT4">
                  <p:embed/>
                  <p:pic>
                    <p:nvPicPr>
                      <p:cNvPr id="0" name="图片 554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0563" y="2618137"/>
                        <a:ext cx="1325563" cy="985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9049311"/>
              </p:ext>
            </p:extLst>
          </p:nvPr>
        </p:nvGraphicFramePr>
        <p:xfrm>
          <a:off x="5537485" y="2599810"/>
          <a:ext cx="1295400" cy="98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4020800" imgH="10668000" progId="Equation.DSMT4">
                  <p:embed/>
                </p:oleObj>
              </mc:Choice>
              <mc:Fallback>
                <p:oleObj name="Equation" r:id="rId6" imgW="14020800" imgH="10668000" progId="Equation.DSMT4">
                  <p:embed/>
                  <p:pic>
                    <p:nvPicPr>
                      <p:cNvPr id="0" name="图片 554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7485" y="2599810"/>
                        <a:ext cx="1295400" cy="985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2647418"/>
              </p:ext>
            </p:extLst>
          </p:nvPr>
        </p:nvGraphicFramePr>
        <p:xfrm>
          <a:off x="386284" y="2605437"/>
          <a:ext cx="1241425" cy="98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3411200" imgH="10668000" progId="Equation.DSMT4">
                  <p:embed/>
                </p:oleObj>
              </mc:Choice>
              <mc:Fallback>
                <p:oleObj name="Equation" r:id="rId8" imgW="13411200" imgH="10668000" progId="Equation.DSMT4">
                  <p:embed/>
                  <p:pic>
                    <p:nvPicPr>
                      <p:cNvPr id="0" name="图片 554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284" y="2605437"/>
                        <a:ext cx="1241425" cy="985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4219723" y="456995"/>
          <a:ext cx="1436688" cy="157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5544800" imgH="17068800" progId="Equation.DSMT4">
                  <p:embed/>
                </p:oleObj>
              </mc:Choice>
              <mc:Fallback>
                <p:oleObj name="Equation" r:id="rId10" imgW="15544800" imgH="17068800" progId="Equation.DSMT4">
                  <p:embed/>
                  <p:pic>
                    <p:nvPicPr>
                      <p:cNvPr id="0" name="图片 554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9723" y="456995"/>
                        <a:ext cx="1436688" cy="157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5770130" y="347519"/>
          <a:ext cx="1536700" cy="165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5849600" imgH="17068800" progId="Equation.DSMT4">
                  <p:embed/>
                </p:oleObj>
              </mc:Choice>
              <mc:Fallback>
                <p:oleObj name="Equation" r:id="rId12" imgW="15849600" imgH="17068800" progId="Equation.DSMT4">
                  <p:embed/>
                  <p:pic>
                    <p:nvPicPr>
                      <p:cNvPr id="0" name="图片 554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0130" y="347519"/>
                        <a:ext cx="1536700" cy="1652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5596222"/>
              </p:ext>
            </p:extLst>
          </p:nvPr>
        </p:nvGraphicFramePr>
        <p:xfrm>
          <a:off x="7698079" y="374996"/>
          <a:ext cx="1268413" cy="157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571500" imgH="711200" progId="Equation.DSMT4">
                  <p:embed/>
                </p:oleObj>
              </mc:Choice>
              <mc:Fallback>
                <p:oleObj name="Equation" r:id="rId14" imgW="571500" imgH="711200" progId="Equation.DSMT4">
                  <p:embed/>
                  <p:pic>
                    <p:nvPicPr>
                      <p:cNvPr id="0" name="图片 554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8079" y="374996"/>
                        <a:ext cx="1268413" cy="157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2995645"/>
              </p:ext>
            </p:extLst>
          </p:nvPr>
        </p:nvGraphicFramePr>
        <p:xfrm>
          <a:off x="4165169" y="1693564"/>
          <a:ext cx="1120392" cy="24370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3716000" imgH="29870400" progId="Equation.DSMT4">
                  <p:embed/>
                </p:oleObj>
              </mc:Choice>
              <mc:Fallback>
                <p:oleObj name="Equation" r:id="rId16" imgW="13716000" imgH="29870400" progId="Equation.DSMT4">
                  <p:embed/>
                  <p:pic>
                    <p:nvPicPr>
                      <p:cNvPr id="0" name="图片 554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5169" y="1693564"/>
                        <a:ext cx="1120392" cy="24370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5781114"/>
              </p:ext>
            </p:extLst>
          </p:nvPr>
        </p:nvGraphicFramePr>
        <p:xfrm>
          <a:off x="6817540" y="1675885"/>
          <a:ext cx="852573" cy="23188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0972800" imgH="29870400" progId="Equation.DSMT4">
                  <p:embed/>
                </p:oleObj>
              </mc:Choice>
              <mc:Fallback>
                <p:oleObj name="Equation" r:id="rId18" imgW="10972800" imgH="29870400" progId="Equation.DSMT4">
                  <p:embed/>
                  <p:pic>
                    <p:nvPicPr>
                      <p:cNvPr id="0" name="图片 554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7540" y="1675885"/>
                        <a:ext cx="852573" cy="23188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组合 20"/>
          <p:cNvGrpSpPr/>
          <p:nvPr/>
        </p:nvGrpSpPr>
        <p:grpSpPr>
          <a:xfrm>
            <a:off x="1941600" y="4604044"/>
            <a:ext cx="4323640" cy="513197"/>
            <a:chOff x="2597860" y="2510045"/>
            <a:chExt cx="4323640" cy="513197"/>
          </a:xfrm>
        </p:grpSpPr>
        <p:sp>
          <p:nvSpPr>
            <p:cNvPr id="22" name="文本框 5"/>
            <p:cNvSpPr txBox="1"/>
            <p:nvPr/>
          </p:nvSpPr>
          <p:spPr>
            <a:xfrm>
              <a:off x="2597860" y="2545119"/>
              <a:ext cx="684289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以</a:t>
              </a:r>
            </a:p>
          </p:txBody>
        </p:sp>
        <p:graphicFrame>
          <p:nvGraphicFramePr>
            <p:cNvPr id="23" name="对象 22"/>
            <p:cNvGraphicFramePr>
              <a:graphicFrameLocks noChangeAspect="1"/>
            </p:cNvGraphicFramePr>
            <p:nvPr/>
          </p:nvGraphicFramePr>
          <p:xfrm>
            <a:off x="3042378" y="2510045"/>
            <a:ext cx="1068388" cy="5064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0" imgW="11582400" imgH="5486400" progId="Equation.DSMT4">
                    <p:embed/>
                  </p:oleObj>
                </mc:Choice>
                <mc:Fallback>
                  <p:oleObj name="Equation" r:id="rId20" imgW="11582400" imgH="5486400" progId="Equation.DSMT4">
                    <p:embed/>
                    <p:pic>
                      <p:nvPicPr>
                        <p:cNvPr id="0" name="图片 5548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42378" y="2510045"/>
                          <a:ext cx="1068388" cy="5064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文本框 5"/>
            <p:cNvSpPr txBox="1"/>
            <p:nvPr/>
          </p:nvSpPr>
          <p:spPr>
            <a:xfrm>
              <a:off x="4076711" y="2561577"/>
              <a:ext cx="2844789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为列向量构造矩阵</a:t>
              </a:r>
            </a:p>
          </p:txBody>
        </p:sp>
      </p:grpSp>
      <p:sp>
        <p:nvSpPr>
          <p:cNvPr id="25" name="文本框 6"/>
          <p:cNvSpPr txBox="1"/>
          <p:nvPr/>
        </p:nvSpPr>
        <p:spPr>
          <a:xfrm>
            <a:off x="507254" y="4142379"/>
            <a:ext cx="4333367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(5)  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构造正交矩阵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Q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 .</a:t>
            </a:r>
            <a:endParaRPr lang="zh-CN" altLang="en-US" sz="2400" b="1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</p:txBody>
      </p:sp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9544989"/>
              </p:ext>
            </p:extLst>
          </p:nvPr>
        </p:nvGraphicFramePr>
        <p:xfrm>
          <a:off x="6027177" y="3659692"/>
          <a:ext cx="2581890" cy="2453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31394400" imgH="29870400" progId="Equation.DSMT4">
                  <p:embed/>
                </p:oleObj>
              </mc:Choice>
              <mc:Fallback>
                <p:oleObj name="Equation" r:id="rId22" imgW="31394400" imgH="29870400" progId="Equation.DSMT4">
                  <p:embed/>
                  <p:pic>
                    <p:nvPicPr>
                      <p:cNvPr id="0" name="图片 554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7177" y="3659692"/>
                        <a:ext cx="2581890" cy="24534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文本框 5"/>
          <p:cNvSpPr txBox="1"/>
          <p:nvPr/>
        </p:nvSpPr>
        <p:spPr>
          <a:xfrm>
            <a:off x="26491" y="5728571"/>
            <a:ext cx="3473751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则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Q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为正交矩阵，且</a:t>
            </a:r>
          </a:p>
        </p:txBody>
      </p:sp>
      <p:graphicFrame>
        <p:nvGraphicFramePr>
          <p:cNvPr id="28" name="对象 27"/>
          <p:cNvGraphicFramePr>
            <a:graphicFrameLocks noChangeAspect="1"/>
          </p:cNvGraphicFramePr>
          <p:nvPr/>
        </p:nvGraphicFramePr>
        <p:xfrm>
          <a:off x="2898215" y="5171209"/>
          <a:ext cx="3128962" cy="157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33832800" imgH="17068800" progId="Equation.DSMT4">
                  <p:embed/>
                </p:oleObj>
              </mc:Choice>
              <mc:Fallback>
                <p:oleObj name="Equation" r:id="rId24" imgW="33832800" imgH="17068800" progId="Equation.DSMT4">
                  <p:embed/>
                  <p:pic>
                    <p:nvPicPr>
                      <p:cNvPr id="0" name="图片 554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8215" y="5171209"/>
                        <a:ext cx="3128962" cy="157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Freeform 17"/>
          <p:cNvSpPr/>
          <p:nvPr/>
        </p:nvSpPr>
        <p:spPr bwMode="auto">
          <a:xfrm flipH="1" flipV="1">
            <a:off x="-8572" y="187960"/>
            <a:ext cx="9054941" cy="640080"/>
          </a:xfrm>
          <a:custGeom>
            <a:avLst/>
            <a:gdLst>
              <a:gd name="T0" fmla="*/ 292 w 1147"/>
              <a:gd name="T1" fmla="*/ 41 h 254"/>
              <a:gd name="T2" fmla="*/ 0 w 1147"/>
              <a:gd name="T3" fmla="*/ 124 h 254"/>
              <a:gd name="T4" fmla="*/ 254 w 1147"/>
              <a:gd name="T5" fmla="*/ 46 h 254"/>
              <a:gd name="T6" fmla="*/ 733 w 1147"/>
              <a:gd name="T7" fmla="*/ 45 h 254"/>
              <a:gd name="T8" fmla="*/ 1147 w 1147"/>
              <a:gd name="T9" fmla="*/ 247 h 254"/>
              <a:gd name="T10" fmla="*/ 1147 w 1147"/>
              <a:gd name="T11" fmla="*/ 254 h 254"/>
              <a:gd name="T12" fmla="*/ 888 w 1147"/>
              <a:gd name="T13" fmla="*/ 105 h 254"/>
              <a:gd name="T14" fmla="*/ 292 w 1147"/>
              <a:gd name="T15" fmla="*/ 41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47" h="254">
                <a:moveTo>
                  <a:pt x="292" y="41"/>
                </a:moveTo>
                <a:cubicBezTo>
                  <a:pt x="194" y="60"/>
                  <a:pt x="97" y="91"/>
                  <a:pt x="0" y="124"/>
                </a:cubicBezTo>
                <a:cubicBezTo>
                  <a:pt x="84" y="94"/>
                  <a:pt x="168" y="65"/>
                  <a:pt x="254" y="46"/>
                </a:cubicBezTo>
                <a:cubicBezTo>
                  <a:pt x="408" y="10"/>
                  <a:pt x="569" y="3"/>
                  <a:pt x="733" y="45"/>
                </a:cubicBezTo>
                <a:cubicBezTo>
                  <a:pt x="873" y="78"/>
                  <a:pt x="1017" y="151"/>
                  <a:pt x="1147" y="247"/>
                </a:cubicBezTo>
                <a:cubicBezTo>
                  <a:pt x="1147" y="249"/>
                  <a:pt x="1147" y="252"/>
                  <a:pt x="1147" y="254"/>
                </a:cubicBezTo>
                <a:cubicBezTo>
                  <a:pt x="1064" y="194"/>
                  <a:pt x="977" y="143"/>
                  <a:pt x="888" y="105"/>
                </a:cubicBezTo>
                <a:cubicBezTo>
                  <a:pt x="687" y="18"/>
                  <a:pt x="482" y="0"/>
                  <a:pt x="292" y="41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58000">
                <a:schemeClr val="accent1"/>
              </a:gs>
              <a:gs pos="100000">
                <a:schemeClr val="tx2"/>
              </a:gs>
            </a:gsLst>
            <a:lin ang="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Freeform 5"/>
          <p:cNvSpPr/>
          <p:nvPr/>
        </p:nvSpPr>
        <p:spPr bwMode="auto">
          <a:xfrm flipH="1" flipV="1">
            <a:off x="197644" y="-11430"/>
            <a:ext cx="8796814" cy="658495"/>
          </a:xfrm>
          <a:custGeom>
            <a:avLst/>
            <a:gdLst>
              <a:gd name="T0" fmla="*/ 80 w 1029"/>
              <a:gd name="T1" fmla="*/ 110 h 255"/>
              <a:gd name="T2" fmla="*/ 0 w 1029"/>
              <a:gd name="T3" fmla="*/ 138 h 255"/>
              <a:gd name="T4" fmla="*/ 172 w 1029"/>
              <a:gd name="T5" fmla="*/ 81 h 255"/>
              <a:gd name="T6" fmla="*/ 1029 w 1029"/>
              <a:gd name="T7" fmla="*/ 234 h 255"/>
              <a:gd name="T8" fmla="*/ 1029 w 1029"/>
              <a:gd name="T9" fmla="*/ 255 h 255"/>
              <a:gd name="T10" fmla="*/ 1028 w 1029"/>
              <a:gd name="T11" fmla="*/ 255 h 255"/>
              <a:gd name="T12" fmla="*/ 80 w 1029"/>
              <a:gd name="T13" fmla="*/ 110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9" h="255">
                <a:moveTo>
                  <a:pt x="80" y="110"/>
                </a:moveTo>
                <a:cubicBezTo>
                  <a:pt x="53" y="119"/>
                  <a:pt x="26" y="128"/>
                  <a:pt x="0" y="138"/>
                </a:cubicBezTo>
                <a:cubicBezTo>
                  <a:pt x="57" y="116"/>
                  <a:pt x="114" y="96"/>
                  <a:pt x="172" y="81"/>
                </a:cubicBezTo>
                <a:cubicBezTo>
                  <a:pt x="444" y="0"/>
                  <a:pt x="744" y="14"/>
                  <a:pt x="1029" y="234"/>
                </a:cubicBezTo>
                <a:cubicBezTo>
                  <a:pt x="1029" y="241"/>
                  <a:pt x="1029" y="248"/>
                  <a:pt x="1029" y="255"/>
                </a:cubicBezTo>
                <a:cubicBezTo>
                  <a:pt x="1028" y="255"/>
                  <a:pt x="1028" y="255"/>
                  <a:pt x="1028" y="255"/>
                </a:cubicBezTo>
                <a:cubicBezTo>
                  <a:pt x="716" y="17"/>
                  <a:pt x="380" y="7"/>
                  <a:pt x="80" y="110"/>
                </a:cubicBezTo>
                <a:close/>
              </a:path>
            </a:pathLst>
          </a:custGeom>
          <a:gradFill>
            <a:gsLst>
              <a:gs pos="100000">
                <a:srgbClr val="13589A">
                  <a:alpha val="100000"/>
                  <a:lumMod val="97000"/>
                </a:srgbClr>
              </a:gs>
              <a:gs pos="100000">
                <a:srgbClr val="154C84">
                  <a:alpha val="100000"/>
                </a:srgbClr>
              </a:gs>
              <a:gs pos="3000">
                <a:schemeClr val="tx2">
                  <a:alpha val="21000"/>
                </a:schemeClr>
              </a:gs>
            </a:gsLst>
            <a:lin ang="108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45" name="组合 44"/>
          <p:cNvGrpSpPr/>
          <p:nvPr/>
        </p:nvGrpSpPr>
        <p:grpSpPr>
          <a:xfrm flipH="1">
            <a:off x="6429852" y="-11430"/>
            <a:ext cx="2717006" cy="720090"/>
            <a:chOff x="2480600" y="4407823"/>
            <a:chExt cx="8358786" cy="1849336"/>
          </a:xfrm>
        </p:grpSpPr>
        <p:sp>
          <p:nvSpPr>
            <p:cNvPr id="46" name="Freeform 5"/>
            <p:cNvSpPr/>
            <p:nvPr/>
          </p:nvSpPr>
          <p:spPr bwMode="auto">
            <a:xfrm>
              <a:off x="2480600" y="4407823"/>
              <a:ext cx="8358786" cy="1849336"/>
            </a:xfrm>
            <a:custGeom>
              <a:avLst/>
              <a:gdLst>
                <a:gd name="T0" fmla="*/ 403 w 1148"/>
                <a:gd name="T1" fmla="*/ 226 h 251"/>
                <a:gd name="T2" fmla="*/ 1040 w 1148"/>
                <a:gd name="T3" fmla="*/ 69 h 251"/>
                <a:gd name="T4" fmla="*/ 1148 w 1148"/>
                <a:gd name="T5" fmla="*/ 0 h 251"/>
                <a:gd name="T6" fmla="*/ 1146 w 1148"/>
                <a:gd name="T7" fmla="*/ 0 h 251"/>
                <a:gd name="T8" fmla="*/ 481 w 1148"/>
                <a:gd name="T9" fmla="*/ 210 h 251"/>
                <a:gd name="T10" fmla="*/ 42 w 1148"/>
                <a:gd name="T11" fmla="*/ 0 h 251"/>
                <a:gd name="T12" fmla="*/ 0 w 1148"/>
                <a:gd name="T13" fmla="*/ 0 h 251"/>
                <a:gd name="T14" fmla="*/ 403 w 1148"/>
                <a:gd name="T15" fmla="*/ 22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8" h="251">
                  <a:moveTo>
                    <a:pt x="403" y="226"/>
                  </a:moveTo>
                  <a:cubicBezTo>
                    <a:pt x="632" y="251"/>
                    <a:pt x="867" y="171"/>
                    <a:pt x="1040" y="69"/>
                  </a:cubicBezTo>
                  <a:cubicBezTo>
                    <a:pt x="1078" y="47"/>
                    <a:pt x="1114" y="24"/>
                    <a:pt x="1148" y="0"/>
                  </a:cubicBezTo>
                  <a:cubicBezTo>
                    <a:pt x="1146" y="0"/>
                    <a:pt x="1146" y="0"/>
                    <a:pt x="1146" y="0"/>
                  </a:cubicBezTo>
                  <a:cubicBezTo>
                    <a:pt x="976" y="120"/>
                    <a:pt x="731" y="223"/>
                    <a:pt x="481" y="210"/>
                  </a:cubicBezTo>
                  <a:cubicBezTo>
                    <a:pt x="308" y="203"/>
                    <a:pt x="132" y="137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8" y="138"/>
                    <a:pt x="239" y="210"/>
                    <a:pt x="403" y="226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6"/>
            <p:cNvSpPr/>
            <p:nvPr/>
          </p:nvSpPr>
          <p:spPr bwMode="auto">
            <a:xfrm>
              <a:off x="2837394" y="4407823"/>
              <a:ext cx="7966585" cy="1745839"/>
            </a:xfrm>
            <a:custGeom>
              <a:avLst/>
              <a:gdLst>
                <a:gd name="T0" fmla="*/ 318 w 1094"/>
                <a:gd name="T1" fmla="*/ 183 h 237"/>
                <a:gd name="T2" fmla="*/ 12 w 1094"/>
                <a:gd name="T3" fmla="*/ 0 h 237"/>
                <a:gd name="T4" fmla="*/ 0 w 1094"/>
                <a:gd name="T5" fmla="*/ 0 h 237"/>
                <a:gd name="T6" fmla="*/ 625 w 1094"/>
                <a:gd name="T7" fmla="*/ 195 h 237"/>
                <a:gd name="T8" fmla="*/ 1094 w 1094"/>
                <a:gd name="T9" fmla="*/ 0 h 237"/>
                <a:gd name="T10" fmla="*/ 1093 w 1094"/>
                <a:gd name="T11" fmla="*/ 0 h 237"/>
                <a:gd name="T12" fmla="*/ 788 w 1094"/>
                <a:gd name="T13" fmla="*/ 148 h 237"/>
                <a:gd name="T14" fmla="*/ 318 w 1094"/>
                <a:gd name="T15" fmla="*/ 183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4" h="237">
                  <a:moveTo>
                    <a:pt x="318" y="183"/>
                  </a:moveTo>
                  <a:cubicBezTo>
                    <a:pt x="195" y="160"/>
                    <a:pt x="81" y="98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5" y="188"/>
                    <a:pt x="396" y="237"/>
                    <a:pt x="625" y="195"/>
                  </a:cubicBezTo>
                  <a:cubicBezTo>
                    <a:pt x="804" y="164"/>
                    <a:pt x="963" y="88"/>
                    <a:pt x="1094" y="0"/>
                  </a:cubicBezTo>
                  <a:cubicBezTo>
                    <a:pt x="1093" y="0"/>
                    <a:pt x="1093" y="0"/>
                    <a:pt x="1093" y="0"/>
                  </a:cubicBezTo>
                  <a:cubicBezTo>
                    <a:pt x="1003" y="59"/>
                    <a:pt x="902" y="111"/>
                    <a:pt x="788" y="148"/>
                  </a:cubicBezTo>
                  <a:cubicBezTo>
                    <a:pt x="641" y="197"/>
                    <a:pt x="473" y="217"/>
                    <a:pt x="318" y="183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7"/>
            <p:cNvSpPr/>
            <p:nvPr/>
          </p:nvSpPr>
          <p:spPr bwMode="auto">
            <a:xfrm>
              <a:off x="3785213" y="4407823"/>
              <a:ext cx="6879861" cy="1511608"/>
            </a:xfrm>
            <a:custGeom>
              <a:avLst/>
              <a:gdLst>
                <a:gd name="T0" fmla="*/ 668 w 945"/>
                <a:gd name="T1" fmla="*/ 122 h 205"/>
                <a:gd name="T2" fmla="*/ 945 w 945"/>
                <a:gd name="T3" fmla="*/ 0 h 205"/>
                <a:gd name="T4" fmla="*/ 943 w 945"/>
                <a:gd name="T5" fmla="*/ 0 h 205"/>
                <a:gd name="T6" fmla="*/ 207 w 945"/>
                <a:gd name="T7" fmla="*/ 116 h 205"/>
                <a:gd name="T8" fmla="*/ 20 w 945"/>
                <a:gd name="T9" fmla="*/ 0 h 205"/>
                <a:gd name="T10" fmla="*/ 0 w 945"/>
                <a:gd name="T11" fmla="*/ 0 h 205"/>
                <a:gd name="T12" fmla="*/ 668 w 945"/>
                <a:gd name="T13" fmla="*/ 122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5" h="205">
                  <a:moveTo>
                    <a:pt x="668" y="122"/>
                  </a:moveTo>
                  <a:cubicBezTo>
                    <a:pt x="771" y="92"/>
                    <a:pt x="863" y="50"/>
                    <a:pt x="945" y="0"/>
                  </a:cubicBezTo>
                  <a:cubicBezTo>
                    <a:pt x="943" y="0"/>
                    <a:pt x="943" y="0"/>
                    <a:pt x="943" y="0"/>
                  </a:cubicBezTo>
                  <a:cubicBezTo>
                    <a:pt x="746" y="121"/>
                    <a:pt x="458" y="205"/>
                    <a:pt x="207" y="116"/>
                  </a:cubicBezTo>
                  <a:cubicBezTo>
                    <a:pt x="135" y="91"/>
                    <a:pt x="70" y="52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9" y="167"/>
                    <a:pt x="443" y="189"/>
                    <a:pt x="668" y="122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8"/>
            <p:cNvSpPr/>
            <p:nvPr/>
          </p:nvSpPr>
          <p:spPr bwMode="auto">
            <a:xfrm>
              <a:off x="3610902" y="4407823"/>
              <a:ext cx="7092303" cy="1598764"/>
            </a:xfrm>
            <a:custGeom>
              <a:avLst/>
              <a:gdLst>
                <a:gd name="T0" fmla="*/ 246 w 974"/>
                <a:gd name="T1" fmla="*/ 142 h 217"/>
                <a:gd name="T2" fmla="*/ 928 w 974"/>
                <a:gd name="T3" fmla="*/ 27 h 217"/>
                <a:gd name="T4" fmla="*/ 974 w 974"/>
                <a:gd name="T5" fmla="*/ 0 h 217"/>
                <a:gd name="T6" fmla="*/ 969 w 974"/>
                <a:gd name="T7" fmla="*/ 0 h 217"/>
                <a:gd name="T8" fmla="*/ 879 w 974"/>
                <a:gd name="T9" fmla="*/ 50 h 217"/>
                <a:gd name="T10" fmla="*/ 56 w 974"/>
                <a:gd name="T11" fmla="*/ 34 h 217"/>
                <a:gd name="T12" fmla="*/ 18 w 974"/>
                <a:gd name="T13" fmla="*/ 0 h 217"/>
                <a:gd name="T14" fmla="*/ 0 w 974"/>
                <a:gd name="T15" fmla="*/ 0 h 217"/>
                <a:gd name="T16" fmla="*/ 246 w 974"/>
                <a:gd name="T17" fmla="*/ 142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4" h="217">
                  <a:moveTo>
                    <a:pt x="246" y="142"/>
                  </a:moveTo>
                  <a:cubicBezTo>
                    <a:pt x="479" y="206"/>
                    <a:pt x="740" y="135"/>
                    <a:pt x="928" y="27"/>
                  </a:cubicBezTo>
                  <a:cubicBezTo>
                    <a:pt x="943" y="18"/>
                    <a:pt x="959" y="9"/>
                    <a:pt x="974" y="0"/>
                  </a:cubicBezTo>
                  <a:cubicBezTo>
                    <a:pt x="969" y="0"/>
                    <a:pt x="969" y="0"/>
                    <a:pt x="969" y="0"/>
                  </a:cubicBezTo>
                  <a:cubicBezTo>
                    <a:pt x="940" y="17"/>
                    <a:pt x="910" y="34"/>
                    <a:pt x="879" y="50"/>
                  </a:cubicBezTo>
                  <a:cubicBezTo>
                    <a:pt x="643" y="178"/>
                    <a:pt x="276" y="217"/>
                    <a:pt x="56" y="34"/>
                  </a:cubicBezTo>
                  <a:cubicBezTo>
                    <a:pt x="43" y="23"/>
                    <a:pt x="30" y="12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3" y="70"/>
                    <a:pt x="150" y="119"/>
                    <a:pt x="246" y="142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5" grpId="0"/>
      <p:bldP spid="2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544225" y="917813"/>
            <a:ext cx="7543800" cy="457200"/>
          </a:xfrm>
        </p:spPr>
        <p:txBody>
          <a:bodyPr/>
          <a:lstStyle/>
          <a:p>
            <a:r>
              <a:rPr lang="en-US" altLang="zh-CN" sz="2400" b="1" dirty="0">
                <a:solidFill>
                  <a:schemeClr val="accent2"/>
                </a:solidFill>
                <a:latin typeface="+mn-ea"/>
                <a:ea typeface="+mn-ea"/>
              </a:rPr>
              <a:t> </a:t>
            </a:r>
            <a:r>
              <a:rPr lang="zh-CN" altLang="en-US" sz="2400" b="1" dirty="0">
                <a:solidFill>
                  <a:schemeClr val="accent1"/>
                </a:solidFill>
                <a:latin typeface="+mn-ea"/>
                <a:ea typeface="+mn-ea"/>
              </a:rPr>
              <a:t>例</a:t>
            </a:r>
            <a:r>
              <a:rPr lang="en-US" altLang="zh-CN" sz="2400" b="1" dirty="0">
                <a:solidFill>
                  <a:schemeClr val="accent1"/>
                </a:solidFill>
                <a:latin typeface="+mn-ea"/>
                <a:ea typeface="+mn-ea"/>
              </a:rPr>
              <a:t>5</a:t>
            </a:r>
            <a:r>
              <a:rPr lang="zh-CN" altLang="en-US" sz="2400" b="1" dirty="0">
                <a:solidFill>
                  <a:schemeClr val="accent1"/>
                </a:solidFill>
                <a:latin typeface="+mn-ea"/>
                <a:ea typeface="+mn-ea"/>
              </a:rPr>
              <a:t>  </a:t>
            </a:r>
            <a:r>
              <a:rPr lang="zh-CN" altLang="en-US" sz="2400" b="1" dirty="0">
                <a:latin typeface="+mn-ea"/>
                <a:ea typeface="+mn-ea"/>
              </a:rPr>
              <a:t>设 </a:t>
            </a:r>
            <a:r>
              <a:rPr lang="en-US" altLang="zh-CN" sz="2400" b="1" dirty="0">
                <a:latin typeface="+mn-ea"/>
                <a:ea typeface="+mn-ea"/>
              </a:rPr>
              <a:t>3 </a:t>
            </a:r>
            <a:r>
              <a:rPr lang="zh-CN" altLang="en-US" sz="2400" b="1" dirty="0">
                <a:latin typeface="+mn-ea"/>
                <a:ea typeface="+mn-ea"/>
              </a:rPr>
              <a:t>阶实对称矩阵 </a:t>
            </a:r>
            <a:r>
              <a:rPr lang="en-US" altLang="zh-CN" sz="2400" b="1" i="1" dirty="0">
                <a:latin typeface="+mn-ea"/>
                <a:ea typeface="+mn-ea"/>
              </a:rPr>
              <a:t>A </a:t>
            </a:r>
            <a:r>
              <a:rPr lang="zh-CN" altLang="en-US" sz="2400" b="1" dirty="0">
                <a:latin typeface="+mn-ea"/>
                <a:ea typeface="+mn-ea"/>
              </a:rPr>
              <a:t>的特征值是 </a:t>
            </a:r>
            <a:r>
              <a:rPr lang="en-US" altLang="zh-CN" sz="2400" b="1" dirty="0">
                <a:latin typeface="+mn-ea"/>
                <a:ea typeface="+mn-ea"/>
              </a:rPr>
              <a:t>1, 2, 3,</a:t>
            </a:r>
            <a:r>
              <a:rPr lang="en-US" altLang="zh-CN" sz="2400" b="1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1420091" y="1450032"/>
            <a:ext cx="591059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b="1" i="1">
                <a:latin typeface="+mn-ea"/>
                <a:ea typeface="+mn-ea"/>
              </a:rPr>
              <a:t>A </a:t>
            </a:r>
            <a:r>
              <a:rPr lang="zh-CN" altLang="en-US" sz="2400" b="1">
                <a:latin typeface="+mn-ea"/>
                <a:ea typeface="+mn-ea"/>
              </a:rPr>
              <a:t>对应于特征值 </a:t>
            </a:r>
            <a:r>
              <a:rPr lang="en-US" altLang="zh-CN" sz="2400" b="1">
                <a:latin typeface="+mn-ea"/>
                <a:ea typeface="+mn-ea"/>
              </a:rPr>
              <a:t>1, 2 </a:t>
            </a:r>
            <a:r>
              <a:rPr lang="zh-CN" altLang="en-US" sz="2400" b="1">
                <a:latin typeface="+mn-ea"/>
                <a:ea typeface="+mn-ea"/>
              </a:rPr>
              <a:t>的特征向量分别是 ：</a:t>
            </a:r>
            <a:endParaRPr lang="zh-CN" altLang="en-US" sz="2400" b="1" i="1">
              <a:latin typeface="+mn-ea"/>
              <a:ea typeface="+mn-ea"/>
            </a:endParaRPr>
          </a:p>
        </p:txBody>
      </p:sp>
      <p:graphicFrame>
        <p:nvGraphicFramePr>
          <p:cNvPr id="15" name="Object 5"/>
          <p:cNvGraphicFramePr>
            <a:graphicFrameLocks noChangeAspect="1"/>
          </p:cNvGraphicFramePr>
          <p:nvPr/>
        </p:nvGraphicFramePr>
        <p:xfrm>
          <a:off x="2000972" y="1911697"/>
          <a:ext cx="4436206" cy="5422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4864000" imgH="6705600" progId="Equation.DSMT4">
                  <p:embed/>
                </p:oleObj>
              </mc:Choice>
              <mc:Fallback>
                <p:oleObj name="Equation" r:id="rId2" imgW="54864000" imgH="6705600" progId="Equation.DSMT4">
                  <p:embed/>
                  <p:pic>
                    <p:nvPicPr>
                      <p:cNvPr id="0" name="图片 584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0972" y="1911697"/>
                        <a:ext cx="4436206" cy="5422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4484532"/>
              </p:ext>
            </p:extLst>
          </p:nvPr>
        </p:nvGraphicFramePr>
        <p:xfrm>
          <a:off x="1069322" y="2522405"/>
          <a:ext cx="5203887" cy="517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1264800" imgH="6096000" progId="Equation.DSMT4">
                  <p:embed/>
                </p:oleObj>
              </mc:Choice>
              <mc:Fallback>
                <p:oleObj name="Equation" r:id="rId4" imgW="61264800" imgH="6096000" progId="Equation.DSMT4">
                  <p:embed/>
                  <p:pic>
                    <p:nvPicPr>
                      <p:cNvPr id="0" name="图片 584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9322" y="2522405"/>
                        <a:ext cx="5203887" cy="5177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6019265"/>
              </p:ext>
            </p:extLst>
          </p:nvPr>
        </p:nvGraphicFramePr>
        <p:xfrm>
          <a:off x="1551691" y="3110688"/>
          <a:ext cx="1766176" cy="4906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1945600" imgH="6096000" progId="Equation.DSMT4">
                  <p:embed/>
                </p:oleObj>
              </mc:Choice>
              <mc:Fallback>
                <p:oleObj name="Equation" r:id="rId6" imgW="21945600" imgH="6096000" progId="Equation.DSMT4">
                  <p:embed/>
                  <p:pic>
                    <p:nvPicPr>
                      <p:cNvPr id="0" name="图片 584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1691" y="3110688"/>
                        <a:ext cx="1766176" cy="4906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7770068"/>
              </p:ext>
            </p:extLst>
          </p:nvPr>
        </p:nvGraphicFramePr>
        <p:xfrm>
          <a:off x="1558821" y="3779484"/>
          <a:ext cx="4310859" cy="516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0901600" imgH="6096000" progId="Equation.DSMT4">
                  <p:embed/>
                </p:oleObj>
              </mc:Choice>
              <mc:Fallback>
                <p:oleObj name="Equation" r:id="rId8" imgW="50901600" imgH="6096000" progId="Equation.DSMT4">
                  <p:embed/>
                  <p:pic>
                    <p:nvPicPr>
                      <p:cNvPr id="0" name="图片 584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8821" y="3779484"/>
                        <a:ext cx="4310859" cy="5162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9"/>
          <p:cNvGraphicFramePr>
            <a:graphicFrameLocks noChangeAspect="1"/>
          </p:cNvGraphicFramePr>
          <p:nvPr/>
        </p:nvGraphicFramePr>
        <p:xfrm>
          <a:off x="2880735" y="4321320"/>
          <a:ext cx="3842183" cy="1764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1148000" imgH="18897600" progId="Equation.DSMT4">
                  <p:embed/>
                </p:oleObj>
              </mc:Choice>
              <mc:Fallback>
                <p:oleObj name="Equation" r:id="rId10" imgW="41148000" imgH="18897600" progId="Equation.DSMT4">
                  <p:embed/>
                  <p:pic>
                    <p:nvPicPr>
                      <p:cNvPr id="0" name="图片 584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0735" y="4321320"/>
                        <a:ext cx="3842183" cy="17645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0"/>
          <p:cNvGraphicFramePr>
            <a:graphicFrameLocks noChangeAspect="1"/>
          </p:cNvGraphicFramePr>
          <p:nvPr/>
        </p:nvGraphicFramePr>
        <p:xfrm>
          <a:off x="2983490" y="6111443"/>
          <a:ext cx="2045709" cy="633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1640800" imgH="6705600" progId="Equation.DSMT4">
                  <p:embed/>
                </p:oleObj>
              </mc:Choice>
              <mc:Fallback>
                <p:oleObj name="Equation" r:id="rId12" imgW="21640800" imgH="6705600" progId="Equation.DSMT4">
                  <p:embed/>
                  <p:pic>
                    <p:nvPicPr>
                      <p:cNvPr id="0" name="图片 584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3490" y="6111443"/>
                        <a:ext cx="2045709" cy="6338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 Box 11"/>
          <p:cNvSpPr txBox="1">
            <a:spLocks noChangeArrowheads="1"/>
          </p:cNvSpPr>
          <p:nvPr/>
        </p:nvSpPr>
        <p:spPr bwMode="auto">
          <a:xfrm>
            <a:off x="661130" y="3779484"/>
            <a:ext cx="5762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ea typeface="+mn-ea"/>
              </a:rPr>
              <a:t>解：</a:t>
            </a:r>
          </a:p>
        </p:txBody>
      </p:sp>
      <p:sp>
        <p:nvSpPr>
          <p:cNvPr id="11" name="Freeform 17"/>
          <p:cNvSpPr/>
          <p:nvPr/>
        </p:nvSpPr>
        <p:spPr bwMode="auto">
          <a:xfrm flipH="1" flipV="1">
            <a:off x="-8572" y="187960"/>
            <a:ext cx="9054941" cy="640080"/>
          </a:xfrm>
          <a:custGeom>
            <a:avLst/>
            <a:gdLst>
              <a:gd name="T0" fmla="*/ 292 w 1147"/>
              <a:gd name="T1" fmla="*/ 41 h 254"/>
              <a:gd name="T2" fmla="*/ 0 w 1147"/>
              <a:gd name="T3" fmla="*/ 124 h 254"/>
              <a:gd name="T4" fmla="*/ 254 w 1147"/>
              <a:gd name="T5" fmla="*/ 46 h 254"/>
              <a:gd name="T6" fmla="*/ 733 w 1147"/>
              <a:gd name="T7" fmla="*/ 45 h 254"/>
              <a:gd name="T8" fmla="*/ 1147 w 1147"/>
              <a:gd name="T9" fmla="*/ 247 h 254"/>
              <a:gd name="T10" fmla="*/ 1147 w 1147"/>
              <a:gd name="T11" fmla="*/ 254 h 254"/>
              <a:gd name="T12" fmla="*/ 888 w 1147"/>
              <a:gd name="T13" fmla="*/ 105 h 254"/>
              <a:gd name="T14" fmla="*/ 292 w 1147"/>
              <a:gd name="T15" fmla="*/ 41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47" h="254">
                <a:moveTo>
                  <a:pt x="292" y="41"/>
                </a:moveTo>
                <a:cubicBezTo>
                  <a:pt x="194" y="60"/>
                  <a:pt x="97" y="91"/>
                  <a:pt x="0" y="124"/>
                </a:cubicBezTo>
                <a:cubicBezTo>
                  <a:pt x="84" y="94"/>
                  <a:pt x="168" y="65"/>
                  <a:pt x="254" y="46"/>
                </a:cubicBezTo>
                <a:cubicBezTo>
                  <a:pt x="408" y="10"/>
                  <a:pt x="569" y="3"/>
                  <a:pt x="733" y="45"/>
                </a:cubicBezTo>
                <a:cubicBezTo>
                  <a:pt x="873" y="78"/>
                  <a:pt x="1017" y="151"/>
                  <a:pt x="1147" y="247"/>
                </a:cubicBezTo>
                <a:cubicBezTo>
                  <a:pt x="1147" y="249"/>
                  <a:pt x="1147" y="252"/>
                  <a:pt x="1147" y="254"/>
                </a:cubicBezTo>
                <a:cubicBezTo>
                  <a:pt x="1064" y="194"/>
                  <a:pt x="977" y="143"/>
                  <a:pt x="888" y="105"/>
                </a:cubicBezTo>
                <a:cubicBezTo>
                  <a:pt x="687" y="18"/>
                  <a:pt x="482" y="0"/>
                  <a:pt x="292" y="41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58000">
                <a:schemeClr val="accent1"/>
              </a:gs>
              <a:gs pos="100000">
                <a:schemeClr val="tx2"/>
              </a:gs>
            </a:gsLst>
            <a:lin ang="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reeform 5"/>
          <p:cNvSpPr/>
          <p:nvPr/>
        </p:nvSpPr>
        <p:spPr bwMode="auto">
          <a:xfrm flipH="1" flipV="1">
            <a:off x="197644" y="-11430"/>
            <a:ext cx="8796814" cy="658495"/>
          </a:xfrm>
          <a:custGeom>
            <a:avLst/>
            <a:gdLst>
              <a:gd name="T0" fmla="*/ 80 w 1029"/>
              <a:gd name="T1" fmla="*/ 110 h 255"/>
              <a:gd name="T2" fmla="*/ 0 w 1029"/>
              <a:gd name="T3" fmla="*/ 138 h 255"/>
              <a:gd name="T4" fmla="*/ 172 w 1029"/>
              <a:gd name="T5" fmla="*/ 81 h 255"/>
              <a:gd name="T6" fmla="*/ 1029 w 1029"/>
              <a:gd name="T7" fmla="*/ 234 h 255"/>
              <a:gd name="T8" fmla="*/ 1029 w 1029"/>
              <a:gd name="T9" fmla="*/ 255 h 255"/>
              <a:gd name="T10" fmla="*/ 1028 w 1029"/>
              <a:gd name="T11" fmla="*/ 255 h 255"/>
              <a:gd name="T12" fmla="*/ 80 w 1029"/>
              <a:gd name="T13" fmla="*/ 110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9" h="255">
                <a:moveTo>
                  <a:pt x="80" y="110"/>
                </a:moveTo>
                <a:cubicBezTo>
                  <a:pt x="53" y="119"/>
                  <a:pt x="26" y="128"/>
                  <a:pt x="0" y="138"/>
                </a:cubicBezTo>
                <a:cubicBezTo>
                  <a:pt x="57" y="116"/>
                  <a:pt x="114" y="96"/>
                  <a:pt x="172" y="81"/>
                </a:cubicBezTo>
                <a:cubicBezTo>
                  <a:pt x="444" y="0"/>
                  <a:pt x="744" y="14"/>
                  <a:pt x="1029" y="234"/>
                </a:cubicBezTo>
                <a:cubicBezTo>
                  <a:pt x="1029" y="241"/>
                  <a:pt x="1029" y="248"/>
                  <a:pt x="1029" y="255"/>
                </a:cubicBezTo>
                <a:cubicBezTo>
                  <a:pt x="1028" y="255"/>
                  <a:pt x="1028" y="255"/>
                  <a:pt x="1028" y="255"/>
                </a:cubicBezTo>
                <a:cubicBezTo>
                  <a:pt x="716" y="17"/>
                  <a:pt x="380" y="7"/>
                  <a:pt x="80" y="110"/>
                </a:cubicBezTo>
                <a:close/>
              </a:path>
            </a:pathLst>
          </a:custGeom>
          <a:gradFill>
            <a:gsLst>
              <a:gs pos="100000">
                <a:srgbClr val="13589A">
                  <a:alpha val="100000"/>
                  <a:lumMod val="97000"/>
                </a:srgbClr>
              </a:gs>
              <a:gs pos="100000">
                <a:srgbClr val="154C84">
                  <a:alpha val="100000"/>
                </a:srgbClr>
              </a:gs>
              <a:gs pos="3000">
                <a:schemeClr val="tx2">
                  <a:alpha val="21000"/>
                </a:schemeClr>
              </a:gs>
            </a:gsLst>
            <a:lin ang="108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40005" y="44450"/>
            <a:ext cx="9092565" cy="823928"/>
            <a:chOff x="-7938" y="915988"/>
            <a:chExt cx="12193589" cy="2406923"/>
          </a:xfrm>
        </p:grpSpPr>
        <p:sp>
          <p:nvSpPr>
            <p:cNvPr id="23" name="Freeform 5"/>
            <p:cNvSpPr/>
            <p:nvPr/>
          </p:nvSpPr>
          <p:spPr bwMode="auto">
            <a:xfrm>
              <a:off x="4411663" y="915988"/>
              <a:ext cx="7773988" cy="1635125"/>
            </a:xfrm>
            <a:custGeom>
              <a:avLst/>
              <a:gdLst>
                <a:gd name="T0" fmla="*/ 80 w 1029"/>
                <a:gd name="T1" fmla="*/ 110 h 255"/>
                <a:gd name="T2" fmla="*/ 0 w 1029"/>
                <a:gd name="T3" fmla="*/ 138 h 255"/>
                <a:gd name="T4" fmla="*/ 172 w 1029"/>
                <a:gd name="T5" fmla="*/ 81 h 255"/>
                <a:gd name="T6" fmla="*/ 1029 w 1029"/>
                <a:gd name="T7" fmla="*/ 234 h 255"/>
                <a:gd name="T8" fmla="*/ 1029 w 1029"/>
                <a:gd name="T9" fmla="*/ 255 h 255"/>
                <a:gd name="T10" fmla="*/ 1028 w 1029"/>
                <a:gd name="T11" fmla="*/ 255 h 255"/>
                <a:gd name="T12" fmla="*/ 80 w 1029"/>
                <a:gd name="T13" fmla="*/ 11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9" h="255">
                  <a:moveTo>
                    <a:pt x="80" y="110"/>
                  </a:moveTo>
                  <a:cubicBezTo>
                    <a:pt x="53" y="119"/>
                    <a:pt x="26" y="128"/>
                    <a:pt x="0" y="138"/>
                  </a:cubicBezTo>
                  <a:cubicBezTo>
                    <a:pt x="57" y="116"/>
                    <a:pt x="114" y="96"/>
                    <a:pt x="172" y="81"/>
                  </a:cubicBezTo>
                  <a:cubicBezTo>
                    <a:pt x="444" y="0"/>
                    <a:pt x="744" y="14"/>
                    <a:pt x="1029" y="234"/>
                  </a:cubicBezTo>
                  <a:cubicBezTo>
                    <a:pt x="1029" y="241"/>
                    <a:pt x="1029" y="248"/>
                    <a:pt x="1029" y="255"/>
                  </a:cubicBezTo>
                  <a:cubicBezTo>
                    <a:pt x="1028" y="255"/>
                    <a:pt x="1028" y="255"/>
                    <a:pt x="1028" y="255"/>
                  </a:cubicBezTo>
                  <a:cubicBezTo>
                    <a:pt x="716" y="17"/>
                    <a:pt x="380" y="7"/>
                    <a:pt x="80" y="110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6"/>
            <p:cNvSpPr/>
            <p:nvPr/>
          </p:nvSpPr>
          <p:spPr bwMode="auto">
            <a:xfrm>
              <a:off x="520700" y="1800225"/>
              <a:ext cx="3890963" cy="1295400"/>
            </a:xfrm>
            <a:custGeom>
              <a:avLst/>
              <a:gdLst>
                <a:gd name="T0" fmla="*/ 515 w 515"/>
                <a:gd name="T1" fmla="*/ 0 h 202"/>
                <a:gd name="T2" fmla="*/ 9 w 515"/>
                <a:gd name="T3" fmla="*/ 202 h 202"/>
                <a:gd name="T4" fmla="*/ 0 w 515"/>
                <a:gd name="T5" fmla="*/ 202 h 202"/>
                <a:gd name="T6" fmla="*/ 515 w 515"/>
                <a:gd name="T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5" h="202">
                  <a:moveTo>
                    <a:pt x="515" y="0"/>
                  </a:moveTo>
                  <a:cubicBezTo>
                    <a:pt x="351" y="63"/>
                    <a:pt x="185" y="139"/>
                    <a:pt x="9" y="202"/>
                  </a:cubicBezTo>
                  <a:cubicBezTo>
                    <a:pt x="0" y="202"/>
                    <a:pt x="0" y="202"/>
                    <a:pt x="0" y="202"/>
                  </a:cubicBezTo>
                  <a:cubicBezTo>
                    <a:pt x="179" y="140"/>
                    <a:pt x="348" y="62"/>
                    <a:pt x="515" y="0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7"/>
            <p:cNvSpPr/>
            <p:nvPr/>
          </p:nvSpPr>
          <p:spPr bwMode="auto">
            <a:xfrm>
              <a:off x="2447925" y="1768475"/>
              <a:ext cx="2092325" cy="685800"/>
            </a:xfrm>
            <a:custGeom>
              <a:avLst/>
              <a:gdLst>
                <a:gd name="T0" fmla="*/ 0 w 277"/>
                <a:gd name="T1" fmla="*/ 107 h 107"/>
                <a:gd name="T2" fmla="*/ 277 w 277"/>
                <a:gd name="T3" fmla="*/ 0 h 107"/>
                <a:gd name="T4" fmla="*/ 0 w 277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7" h="107">
                  <a:moveTo>
                    <a:pt x="0" y="107"/>
                  </a:moveTo>
                  <a:cubicBezTo>
                    <a:pt x="93" y="68"/>
                    <a:pt x="185" y="31"/>
                    <a:pt x="277" y="0"/>
                  </a:cubicBezTo>
                  <a:cubicBezTo>
                    <a:pt x="185" y="32"/>
                    <a:pt x="93" y="69"/>
                    <a:pt x="0" y="107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8"/>
            <p:cNvSpPr/>
            <p:nvPr/>
          </p:nvSpPr>
          <p:spPr bwMode="auto">
            <a:xfrm>
              <a:off x="4540250" y="1114425"/>
              <a:ext cx="7645400" cy="2208486"/>
            </a:xfrm>
            <a:custGeom>
              <a:avLst/>
              <a:gdLst>
                <a:gd name="T0" fmla="*/ 0 w 1012"/>
                <a:gd name="T1" fmla="*/ 102 h 232"/>
                <a:gd name="T2" fmla="*/ 410 w 1012"/>
                <a:gd name="T3" fmla="*/ 20 h 232"/>
                <a:gd name="T4" fmla="*/ 895 w 1012"/>
                <a:gd name="T5" fmla="*/ 149 h 232"/>
                <a:gd name="T6" fmla="*/ 1012 w 1012"/>
                <a:gd name="T7" fmla="*/ 227 h 232"/>
                <a:gd name="T8" fmla="*/ 1012 w 1012"/>
                <a:gd name="T9" fmla="*/ 232 h 232"/>
                <a:gd name="T10" fmla="*/ 611 w 1012"/>
                <a:gd name="T11" fmla="*/ 45 h 232"/>
                <a:gd name="T12" fmla="*/ 0 w 1012"/>
                <a:gd name="T13" fmla="*/ 10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2" h="232">
                  <a:moveTo>
                    <a:pt x="0" y="102"/>
                  </a:moveTo>
                  <a:cubicBezTo>
                    <a:pt x="135" y="56"/>
                    <a:pt x="270" y="22"/>
                    <a:pt x="410" y="20"/>
                  </a:cubicBezTo>
                  <a:cubicBezTo>
                    <a:pt x="569" y="16"/>
                    <a:pt x="734" y="55"/>
                    <a:pt x="895" y="149"/>
                  </a:cubicBezTo>
                  <a:cubicBezTo>
                    <a:pt x="934" y="172"/>
                    <a:pt x="973" y="198"/>
                    <a:pt x="1012" y="227"/>
                  </a:cubicBezTo>
                  <a:cubicBezTo>
                    <a:pt x="1012" y="229"/>
                    <a:pt x="1012" y="231"/>
                    <a:pt x="1012" y="232"/>
                  </a:cubicBezTo>
                  <a:cubicBezTo>
                    <a:pt x="883" y="136"/>
                    <a:pt x="745" y="72"/>
                    <a:pt x="611" y="45"/>
                  </a:cubicBezTo>
                  <a:cubicBezTo>
                    <a:pt x="401" y="0"/>
                    <a:pt x="198" y="36"/>
                    <a:pt x="0" y="102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9"/>
            <p:cNvSpPr/>
            <p:nvPr/>
          </p:nvSpPr>
          <p:spPr bwMode="auto">
            <a:xfrm>
              <a:off x="2727325" y="2359025"/>
              <a:ext cx="0" cy="6350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0"/>
            <p:cNvSpPr/>
            <p:nvPr/>
          </p:nvSpPr>
          <p:spPr bwMode="auto">
            <a:xfrm>
              <a:off x="2727325" y="2344738"/>
              <a:ext cx="52388" cy="14288"/>
            </a:xfrm>
            <a:custGeom>
              <a:avLst/>
              <a:gdLst>
                <a:gd name="T0" fmla="*/ 0 w 7"/>
                <a:gd name="T1" fmla="*/ 2 h 2"/>
                <a:gd name="T2" fmla="*/ 7 w 7"/>
                <a:gd name="T3" fmla="*/ 0 h 2"/>
                <a:gd name="T4" fmla="*/ 0 w 7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">
                  <a:moveTo>
                    <a:pt x="0" y="2"/>
                  </a:moveTo>
                  <a:cubicBezTo>
                    <a:pt x="3" y="1"/>
                    <a:pt x="5" y="1"/>
                    <a:pt x="7" y="0"/>
                  </a:cubicBezTo>
                  <a:cubicBezTo>
                    <a:pt x="5" y="1"/>
                    <a:pt x="3" y="1"/>
                    <a:pt x="0" y="2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1"/>
            <p:cNvSpPr/>
            <p:nvPr/>
          </p:nvSpPr>
          <p:spPr bwMode="auto">
            <a:xfrm>
              <a:off x="2779713" y="2249488"/>
              <a:ext cx="271463" cy="95250"/>
            </a:xfrm>
            <a:custGeom>
              <a:avLst/>
              <a:gdLst>
                <a:gd name="T0" fmla="*/ 0 w 36"/>
                <a:gd name="T1" fmla="*/ 15 h 15"/>
                <a:gd name="T2" fmla="*/ 36 w 36"/>
                <a:gd name="T3" fmla="*/ 0 h 15"/>
                <a:gd name="T4" fmla="*/ 0 w 36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5">
                  <a:moveTo>
                    <a:pt x="0" y="15"/>
                  </a:moveTo>
                  <a:cubicBezTo>
                    <a:pt x="12" y="10"/>
                    <a:pt x="24" y="5"/>
                    <a:pt x="36" y="0"/>
                  </a:cubicBezTo>
                  <a:cubicBezTo>
                    <a:pt x="24" y="5"/>
                    <a:pt x="12" y="10"/>
                    <a:pt x="0" y="15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2"/>
            <p:cNvSpPr/>
            <p:nvPr/>
          </p:nvSpPr>
          <p:spPr bwMode="auto">
            <a:xfrm>
              <a:off x="265113" y="2365375"/>
              <a:ext cx="2462213" cy="730250"/>
            </a:xfrm>
            <a:custGeom>
              <a:avLst/>
              <a:gdLst>
                <a:gd name="T0" fmla="*/ 326 w 326"/>
                <a:gd name="T1" fmla="*/ 0 h 114"/>
                <a:gd name="T2" fmla="*/ 15 w 326"/>
                <a:gd name="T3" fmla="*/ 114 h 114"/>
                <a:gd name="T4" fmla="*/ 0 w 326"/>
                <a:gd name="T5" fmla="*/ 114 h 114"/>
                <a:gd name="T6" fmla="*/ 326 w 326"/>
                <a:gd name="T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6" h="114">
                  <a:moveTo>
                    <a:pt x="326" y="0"/>
                  </a:moveTo>
                  <a:cubicBezTo>
                    <a:pt x="225" y="40"/>
                    <a:pt x="122" y="80"/>
                    <a:pt x="15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113" y="80"/>
                    <a:pt x="221" y="41"/>
                    <a:pt x="326" y="0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13"/>
            <p:cNvSpPr/>
            <p:nvPr/>
          </p:nvSpPr>
          <p:spPr bwMode="auto">
            <a:xfrm>
              <a:off x="-7938" y="2211388"/>
              <a:ext cx="3211513" cy="884238"/>
            </a:xfrm>
            <a:custGeom>
              <a:avLst/>
              <a:gdLst>
                <a:gd name="T0" fmla="*/ 131 w 425"/>
                <a:gd name="T1" fmla="*/ 100 h 138"/>
                <a:gd name="T2" fmla="*/ 425 w 425"/>
                <a:gd name="T3" fmla="*/ 0 h 138"/>
                <a:gd name="T4" fmla="*/ 220 w 425"/>
                <a:gd name="T5" fmla="*/ 72 h 138"/>
                <a:gd name="T6" fmla="*/ 5 w 425"/>
                <a:gd name="T7" fmla="*/ 138 h 138"/>
                <a:gd name="T8" fmla="*/ 0 w 425"/>
                <a:gd name="T9" fmla="*/ 138 h 138"/>
                <a:gd name="T10" fmla="*/ 131 w 425"/>
                <a:gd name="T11" fmla="*/ 10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5" h="138">
                  <a:moveTo>
                    <a:pt x="131" y="100"/>
                  </a:moveTo>
                  <a:cubicBezTo>
                    <a:pt x="232" y="69"/>
                    <a:pt x="329" y="34"/>
                    <a:pt x="425" y="0"/>
                  </a:cubicBezTo>
                  <a:cubicBezTo>
                    <a:pt x="358" y="24"/>
                    <a:pt x="290" y="49"/>
                    <a:pt x="220" y="72"/>
                  </a:cubicBezTo>
                  <a:cubicBezTo>
                    <a:pt x="150" y="96"/>
                    <a:pt x="78" y="118"/>
                    <a:pt x="5" y="13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44" y="126"/>
                    <a:pt x="88" y="114"/>
                    <a:pt x="131" y="100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4"/>
            <p:cNvSpPr/>
            <p:nvPr/>
          </p:nvSpPr>
          <p:spPr bwMode="auto">
            <a:xfrm>
              <a:off x="3203575" y="1344613"/>
              <a:ext cx="8982075" cy="1681163"/>
            </a:xfrm>
            <a:custGeom>
              <a:avLst/>
              <a:gdLst>
                <a:gd name="T0" fmla="*/ 242 w 1189"/>
                <a:gd name="T1" fmla="*/ 59 h 262"/>
                <a:gd name="T2" fmla="*/ 0 w 1189"/>
                <a:gd name="T3" fmla="*/ 135 h 262"/>
                <a:gd name="T4" fmla="*/ 471 w 1189"/>
                <a:gd name="T5" fmla="*/ 19 h 262"/>
                <a:gd name="T6" fmla="*/ 966 w 1189"/>
                <a:gd name="T7" fmla="*/ 118 h 262"/>
                <a:gd name="T8" fmla="*/ 1189 w 1189"/>
                <a:gd name="T9" fmla="*/ 252 h 262"/>
                <a:gd name="T10" fmla="*/ 1189 w 1189"/>
                <a:gd name="T11" fmla="*/ 262 h 262"/>
                <a:gd name="T12" fmla="*/ 791 w 1189"/>
                <a:gd name="T13" fmla="*/ 59 h 262"/>
                <a:gd name="T14" fmla="*/ 242 w 1189"/>
                <a:gd name="T15" fmla="*/ 5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9" h="262">
                  <a:moveTo>
                    <a:pt x="242" y="59"/>
                  </a:moveTo>
                  <a:cubicBezTo>
                    <a:pt x="161" y="80"/>
                    <a:pt x="81" y="107"/>
                    <a:pt x="0" y="135"/>
                  </a:cubicBezTo>
                  <a:cubicBezTo>
                    <a:pt x="156" y="79"/>
                    <a:pt x="310" y="28"/>
                    <a:pt x="471" y="19"/>
                  </a:cubicBezTo>
                  <a:cubicBezTo>
                    <a:pt x="632" y="8"/>
                    <a:pt x="801" y="40"/>
                    <a:pt x="966" y="118"/>
                  </a:cubicBezTo>
                  <a:cubicBezTo>
                    <a:pt x="1042" y="154"/>
                    <a:pt x="1118" y="200"/>
                    <a:pt x="1189" y="252"/>
                  </a:cubicBezTo>
                  <a:cubicBezTo>
                    <a:pt x="1189" y="255"/>
                    <a:pt x="1189" y="259"/>
                    <a:pt x="1189" y="262"/>
                  </a:cubicBezTo>
                  <a:cubicBezTo>
                    <a:pt x="1066" y="173"/>
                    <a:pt x="929" y="100"/>
                    <a:pt x="791" y="59"/>
                  </a:cubicBezTo>
                  <a:cubicBezTo>
                    <a:pt x="600" y="0"/>
                    <a:pt x="417" y="12"/>
                    <a:pt x="242" y="59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5"/>
            <p:cNvSpPr/>
            <p:nvPr/>
          </p:nvSpPr>
          <p:spPr bwMode="auto">
            <a:xfrm>
              <a:off x="196850" y="2198688"/>
              <a:ext cx="3006725" cy="896938"/>
            </a:xfrm>
            <a:custGeom>
              <a:avLst/>
              <a:gdLst>
                <a:gd name="T0" fmla="*/ 398 w 398"/>
                <a:gd name="T1" fmla="*/ 0 h 140"/>
                <a:gd name="T2" fmla="*/ 10 w 398"/>
                <a:gd name="T3" fmla="*/ 140 h 140"/>
                <a:gd name="T4" fmla="*/ 0 w 398"/>
                <a:gd name="T5" fmla="*/ 140 h 140"/>
                <a:gd name="T6" fmla="*/ 398 w 398"/>
                <a:gd name="T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8" h="140">
                  <a:moveTo>
                    <a:pt x="398" y="0"/>
                  </a:moveTo>
                  <a:cubicBezTo>
                    <a:pt x="273" y="49"/>
                    <a:pt x="145" y="99"/>
                    <a:pt x="10" y="14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38" y="99"/>
                    <a:pt x="270" y="49"/>
                    <a:pt x="398" y="0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6"/>
            <p:cNvSpPr/>
            <p:nvPr/>
          </p:nvSpPr>
          <p:spPr bwMode="auto">
            <a:xfrm>
              <a:off x="90488" y="2108200"/>
              <a:ext cx="3430588" cy="987425"/>
            </a:xfrm>
            <a:custGeom>
              <a:avLst/>
              <a:gdLst>
                <a:gd name="T0" fmla="*/ 454 w 454"/>
                <a:gd name="T1" fmla="*/ 0 h 154"/>
                <a:gd name="T2" fmla="*/ 245 w 454"/>
                <a:gd name="T3" fmla="*/ 76 h 154"/>
                <a:gd name="T4" fmla="*/ 8 w 454"/>
                <a:gd name="T5" fmla="*/ 154 h 154"/>
                <a:gd name="T6" fmla="*/ 0 w 454"/>
                <a:gd name="T7" fmla="*/ 154 h 154"/>
                <a:gd name="T8" fmla="*/ 454 w 454"/>
                <a:gd name="T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" h="154">
                  <a:moveTo>
                    <a:pt x="454" y="0"/>
                  </a:moveTo>
                  <a:cubicBezTo>
                    <a:pt x="385" y="25"/>
                    <a:pt x="316" y="51"/>
                    <a:pt x="245" y="76"/>
                  </a:cubicBezTo>
                  <a:cubicBezTo>
                    <a:pt x="168" y="105"/>
                    <a:pt x="89" y="131"/>
                    <a:pt x="8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158" y="109"/>
                    <a:pt x="307" y="51"/>
                    <a:pt x="454" y="0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7"/>
            <p:cNvSpPr/>
            <p:nvPr/>
          </p:nvSpPr>
          <p:spPr bwMode="auto">
            <a:xfrm>
              <a:off x="3521075" y="1312863"/>
              <a:ext cx="8664575" cy="1628775"/>
            </a:xfrm>
            <a:custGeom>
              <a:avLst/>
              <a:gdLst>
                <a:gd name="T0" fmla="*/ 292 w 1147"/>
                <a:gd name="T1" fmla="*/ 41 h 254"/>
                <a:gd name="T2" fmla="*/ 0 w 1147"/>
                <a:gd name="T3" fmla="*/ 124 h 254"/>
                <a:gd name="T4" fmla="*/ 254 w 1147"/>
                <a:gd name="T5" fmla="*/ 46 h 254"/>
                <a:gd name="T6" fmla="*/ 733 w 1147"/>
                <a:gd name="T7" fmla="*/ 45 h 254"/>
                <a:gd name="T8" fmla="*/ 1147 w 1147"/>
                <a:gd name="T9" fmla="*/ 247 h 254"/>
                <a:gd name="T10" fmla="*/ 1147 w 1147"/>
                <a:gd name="T11" fmla="*/ 254 h 254"/>
                <a:gd name="T12" fmla="*/ 888 w 1147"/>
                <a:gd name="T13" fmla="*/ 105 h 254"/>
                <a:gd name="T14" fmla="*/ 292 w 1147"/>
                <a:gd name="T15" fmla="*/ 4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7" h="254">
                  <a:moveTo>
                    <a:pt x="292" y="41"/>
                  </a:moveTo>
                  <a:cubicBezTo>
                    <a:pt x="194" y="60"/>
                    <a:pt x="97" y="91"/>
                    <a:pt x="0" y="124"/>
                  </a:cubicBezTo>
                  <a:cubicBezTo>
                    <a:pt x="84" y="94"/>
                    <a:pt x="168" y="65"/>
                    <a:pt x="254" y="46"/>
                  </a:cubicBezTo>
                  <a:cubicBezTo>
                    <a:pt x="408" y="10"/>
                    <a:pt x="569" y="3"/>
                    <a:pt x="733" y="45"/>
                  </a:cubicBezTo>
                  <a:cubicBezTo>
                    <a:pt x="873" y="78"/>
                    <a:pt x="1017" y="151"/>
                    <a:pt x="1147" y="247"/>
                  </a:cubicBezTo>
                  <a:cubicBezTo>
                    <a:pt x="1147" y="249"/>
                    <a:pt x="1147" y="252"/>
                    <a:pt x="1147" y="254"/>
                  </a:cubicBezTo>
                  <a:cubicBezTo>
                    <a:pt x="1064" y="194"/>
                    <a:pt x="977" y="143"/>
                    <a:pt x="888" y="105"/>
                  </a:cubicBezTo>
                  <a:cubicBezTo>
                    <a:pt x="687" y="18"/>
                    <a:pt x="482" y="0"/>
                    <a:pt x="292" y="41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 autoUpdateAnimBg="0"/>
      <p:bldP spid="14" grpId="0" autoUpdateAnimBg="0"/>
      <p:bldP spid="21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1191059" y="1248352"/>
          <a:ext cx="5303259" cy="1539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9131200" imgH="17068800" progId="Equation.DSMT4">
                  <p:embed/>
                </p:oleObj>
              </mc:Choice>
              <mc:Fallback>
                <p:oleObj name="Equation" r:id="rId2" imgW="59131200" imgH="17068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059" y="1248352"/>
                        <a:ext cx="5303259" cy="15391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1301317" y="2846099"/>
          <a:ext cx="4046443" cy="572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3586400" imgH="6096000" progId="Equation.DSMT4">
                  <p:embed/>
                </p:oleObj>
              </mc:Choice>
              <mc:Fallback>
                <p:oleObj name="Equation" r:id="rId4" imgW="43586400" imgH="60960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1317" y="2846099"/>
                        <a:ext cx="4046443" cy="5725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5872307" y="2869191"/>
          <a:ext cx="1812760" cy="5390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592800" imgH="5486400" progId="Equation.DSMT4">
                  <p:embed/>
                </p:oleObj>
              </mc:Choice>
              <mc:Fallback>
                <p:oleObj name="Equation" r:id="rId6" imgW="18592800" imgH="54864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2307" y="2869191"/>
                        <a:ext cx="1812760" cy="5390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1382136" y="3641725"/>
          <a:ext cx="2760057" cy="12939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6576000" imgH="17068800" progId="Equation.DSMT4">
                  <p:embed/>
                </p:oleObj>
              </mc:Choice>
              <mc:Fallback>
                <p:oleObj name="Equation" r:id="rId8" imgW="36576000" imgH="170688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2136" y="3641725"/>
                        <a:ext cx="2760057" cy="12939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1299008" y="5061816"/>
          <a:ext cx="4800456" cy="1553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53035200" imgH="17068800" progId="Equation.DSMT4">
                  <p:embed/>
                </p:oleObj>
              </mc:Choice>
              <mc:Fallback>
                <p:oleObj name="Equation" r:id="rId10" imgW="53035200" imgH="170688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9008" y="5061816"/>
                        <a:ext cx="4800456" cy="15530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reeform 17"/>
          <p:cNvSpPr/>
          <p:nvPr/>
        </p:nvSpPr>
        <p:spPr bwMode="auto">
          <a:xfrm flipH="1" flipV="1">
            <a:off x="-8572" y="187960"/>
            <a:ext cx="9054941" cy="640080"/>
          </a:xfrm>
          <a:custGeom>
            <a:avLst/>
            <a:gdLst>
              <a:gd name="T0" fmla="*/ 292 w 1147"/>
              <a:gd name="T1" fmla="*/ 41 h 254"/>
              <a:gd name="T2" fmla="*/ 0 w 1147"/>
              <a:gd name="T3" fmla="*/ 124 h 254"/>
              <a:gd name="T4" fmla="*/ 254 w 1147"/>
              <a:gd name="T5" fmla="*/ 46 h 254"/>
              <a:gd name="T6" fmla="*/ 733 w 1147"/>
              <a:gd name="T7" fmla="*/ 45 h 254"/>
              <a:gd name="T8" fmla="*/ 1147 w 1147"/>
              <a:gd name="T9" fmla="*/ 247 h 254"/>
              <a:gd name="T10" fmla="*/ 1147 w 1147"/>
              <a:gd name="T11" fmla="*/ 254 h 254"/>
              <a:gd name="T12" fmla="*/ 888 w 1147"/>
              <a:gd name="T13" fmla="*/ 105 h 254"/>
              <a:gd name="T14" fmla="*/ 292 w 1147"/>
              <a:gd name="T15" fmla="*/ 41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47" h="254">
                <a:moveTo>
                  <a:pt x="292" y="41"/>
                </a:moveTo>
                <a:cubicBezTo>
                  <a:pt x="194" y="60"/>
                  <a:pt x="97" y="91"/>
                  <a:pt x="0" y="124"/>
                </a:cubicBezTo>
                <a:cubicBezTo>
                  <a:pt x="84" y="94"/>
                  <a:pt x="168" y="65"/>
                  <a:pt x="254" y="46"/>
                </a:cubicBezTo>
                <a:cubicBezTo>
                  <a:pt x="408" y="10"/>
                  <a:pt x="569" y="3"/>
                  <a:pt x="733" y="45"/>
                </a:cubicBezTo>
                <a:cubicBezTo>
                  <a:pt x="873" y="78"/>
                  <a:pt x="1017" y="151"/>
                  <a:pt x="1147" y="247"/>
                </a:cubicBezTo>
                <a:cubicBezTo>
                  <a:pt x="1147" y="249"/>
                  <a:pt x="1147" y="252"/>
                  <a:pt x="1147" y="254"/>
                </a:cubicBezTo>
                <a:cubicBezTo>
                  <a:pt x="1064" y="194"/>
                  <a:pt x="977" y="143"/>
                  <a:pt x="888" y="105"/>
                </a:cubicBezTo>
                <a:cubicBezTo>
                  <a:pt x="687" y="18"/>
                  <a:pt x="482" y="0"/>
                  <a:pt x="292" y="41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58000">
                <a:schemeClr val="accent1"/>
              </a:gs>
              <a:gs pos="100000">
                <a:schemeClr val="tx2"/>
              </a:gs>
            </a:gsLst>
            <a:lin ang="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5"/>
          <p:cNvSpPr/>
          <p:nvPr/>
        </p:nvSpPr>
        <p:spPr bwMode="auto">
          <a:xfrm flipH="1" flipV="1">
            <a:off x="197644" y="-11430"/>
            <a:ext cx="8796814" cy="658495"/>
          </a:xfrm>
          <a:custGeom>
            <a:avLst/>
            <a:gdLst>
              <a:gd name="T0" fmla="*/ 80 w 1029"/>
              <a:gd name="T1" fmla="*/ 110 h 255"/>
              <a:gd name="T2" fmla="*/ 0 w 1029"/>
              <a:gd name="T3" fmla="*/ 138 h 255"/>
              <a:gd name="T4" fmla="*/ 172 w 1029"/>
              <a:gd name="T5" fmla="*/ 81 h 255"/>
              <a:gd name="T6" fmla="*/ 1029 w 1029"/>
              <a:gd name="T7" fmla="*/ 234 h 255"/>
              <a:gd name="T8" fmla="*/ 1029 w 1029"/>
              <a:gd name="T9" fmla="*/ 255 h 255"/>
              <a:gd name="T10" fmla="*/ 1028 w 1029"/>
              <a:gd name="T11" fmla="*/ 255 h 255"/>
              <a:gd name="T12" fmla="*/ 80 w 1029"/>
              <a:gd name="T13" fmla="*/ 110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9" h="255">
                <a:moveTo>
                  <a:pt x="80" y="110"/>
                </a:moveTo>
                <a:cubicBezTo>
                  <a:pt x="53" y="119"/>
                  <a:pt x="26" y="128"/>
                  <a:pt x="0" y="138"/>
                </a:cubicBezTo>
                <a:cubicBezTo>
                  <a:pt x="57" y="116"/>
                  <a:pt x="114" y="96"/>
                  <a:pt x="172" y="81"/>
                </a:cubicBezTo>
                <a:cubicBezTo>
                  <a:pt x="444" y="0"/>
                  <a:pt x="744" y="14"/>
                  <a:pt x="1029" y="234"/>
                </a:cubicBezTo>
                <a:cubicBezTo>
                  <a:pt x="1029" y="241"/>
                  <a:pt x="1029" y="248"/>
                  <a:pt x="1029" y="255"/>
                </a:cubicBezTo>
                <a:cubicBezTo>
                  <a:pt x="1028" y="255"/>
                  <a:pt x="1028" y="255"/>
                  <a:pt x="1028" y="255"/>
                </a:cubicBezTo>
                <a:cubicBezTo>
                  <a:pt x="716" y="17"/>
                  <a:pt x="380" y="7"/>
                  <a:pt x="80" y="110"/>
                </a:cubicBezTo>
                <a:close/>
              </a:path>
            </a:pathLst>
          </a:custGeom>
          <a:gradFill>
            <a:gsLst>
              <a:gs pos="100000">
                <a:srgbClr val="13589A">
                  <a:alpha val="100000"/>
                  <a:lumMod val="97000"/>
                </a:srgbClr>
              </a:gs>
              <a:gs pos="100000">
                <a:srgbClr val="154C84">
                  <a:alpha val="100000"/>
                </a:srgbClr>
              </a:gs>
              <a:gs pos="3000">
                <a:schemeClr val="tx2">
                  <a:alpha val="21000"/>
                </a:schemeClr>
              </a:gs>
            </a:gsLst>
            <a:lin ang="108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 flipH="1">
            <a:off x="6429852" y="-11430"/>
            <a:ext cx="2717006" cy="720090"/>
            <a:chOff x="2480600" y="4407823"/>
            <a:chExt cx="8358786" cy="1849336"/>
          </a:xfrm>
        </p:grpSpPr>
        <p:sp>
          <p:nvSpPr>
            <p:cNvPr id="29" name="Freeform 5"/>
            <p:cNvSpPr/>
            <p:nvPr/>
          </p:nvSpPr>
          <p:spPr bwMode="auto">
            <a:xfrm>
              <a:off x="2480600" y="4407823"/>
              <a:ext cx="8358786" cy="1849336"/>
            </a:xfrm>
            <a:custGeom>
              <a:avLst/>
              <a:gdLst>
                <a:gd name="T0" fmla="*/ 403 w 1148"/>
                <a:gd name="T1" fmla="*/ 226 h 251"/>
                <a:gd name="T2" fmla="*/ 1040 w 1148"/>
                <a:gd name="T3" fmla="*/ 69 h 251"/>
                <a:gd name="T4" fmla="*/ 1148 w 1148"/>
                <a:gd name="T5" fmla="*/ 0 h 251"/>
                <a:gd name="T6" fmla="*/ 1146 w 1148"/>
                <a:gd name="T7" fmla="*/ 0 h 251"/>
                <a:gd name="T8" fmla="*/ 481 w 1148"/>
                <a:gd name="T9" fmla="*/ 210 h 251"/>
                <a:gd name="T10" fmla="*/ 42 w 1148"/>
                <a:gd name="T11" fmla="*/ 0 h 251"/>
                <a:gd name="T12" fmla="*/ 0 w 1148"/>
                <a:gd name="T13" fmla="*/ 0 h 251"/>
                <a:gd name="T14" fmla="*/ 403 w 1148"/>
                <a:gd name="T15" fmla="*/ 22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8" h="251">
                  <a:moveTo>
                    <a:pt x="403" y="226"/>
                  </a:moveTo>
                  <a:cubicBezTo>
                    <a:pt x="632" y="251"/>
                    <a:pt x="867" y="171"/>
                    <a:pt x="1040" y="69"/>
                  </a:cubicBezTo>
                  <a:cubicBezTo>
                    <a:pt x="1078" y="47"/>
                    <a:pt x="1114" y="24"/>
                    <a:pt x="1148" y="0"/>
                  </a:cubicBezTo>
                  <a:cubicBezTo>
                    <a:pt x="1146" y="0"/>
                    <a:pt x="1146" y="0"/>
                    <a:pt x="1146" y="0"/>
                  </a:cubicBezTo>
                  <a:cubicBezTo>
                    <a:pt x="976" y="120"/>
                    <a:pt x="731" y="223"/>
                    <a:pt x="481" y="210"/>
                  </a:cubicBezTo>
                  <a:cubicBezTo>
                    <a:pt x="308" y="203"/>
                    <a:pt x="132" y="137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8" y="138"/>
                    <a:pt x="239" y="210"/>
                    <a:pt x="403" y="226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6"/>
            <p:cNvSpPr/>
            <p:nvPr/>
          </p:nvSpPr>
          <p:spPr bwMode="auto">
            <a:xfrm>
              <a:off x="2837394" y="4407823"/>
              <a:ext cx="7966585" cy="1745839"/>
            </a:xfrm>
            <a:custGeom>
              <a:avLst/>
              <a:gdLst>
                <a:gd name="T0" fmla="*/ 318 w 1094"/>
                <a:gd name="T1" fmla="*/ 183 h 237"/>
                <a:gd name="T2" fmla="*/ 12 w 1094"/>
                <a:gd name="T3" fmla="*/ 0 h 237"/>
                <a:gd name="T4" fmla="*/ 0 w 1094"/>
                <a:gd name="T5" fmla="*/ 0 h 237"/>
                <a:gd name="T6" fmla="*/ 625 w 1094"/>
                <a:gd name="T7" fmla="*/ 195 h 237"/>
                <a:gd name="T8" fmla="*/ 1094 w 1094"/>
                <a:gd name="T9" fmla="*/ 0 h 237"/>
                <a:gd name="T10" fmla="*/ 1093 w 1094"/>
                <a:gd name="T11" fmla="*/ 0 h 237"/>
                <a:gd name="T12" fmla="*/ 788 w 1094"/>
                <a:gd name="T13" fmla="*/ 148 h 237"/>
                <a:gd name="T14" fmla="*/ 318 w 1094"/>
                <a:gd name="T15" fmla="*/ 183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4" h="237">
                  <a:moveTo>
                    <a:pt x="318" y="183"/>
                  </a:moveTo>
                  <a:cubicBezTo>
                    <a:pt x="195" y="160"/>
                    <a:pt x="81" y="98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5" y="188"/>
                    <a:pt x="396" y="237"/>
                    <a:pt x="625" y="195"/>
                  </a:cubicBezTo>
                  <a:cubicBezTo>
                    <a:pt x="804" y="164"/>
                    <a:pt x="963" y="88"/>
                    <a:pt x="1094" y="0"/>
                  </a:cubicBezTo>
                  <a:cubicBezTo>
                    <a:pt x="1093" y="0"/>
                    <a:pt x="1093" y="0"/>
                    <a:pt x="1093" y="0"/>
                  </a:cubicBezTo>
                  <a:cubicBezTo>
                    <a:pt x="1003" y="59"/>
                    <a:pt x="902" y="111"/>
                    <a:pt x="788" y="148"/>
                  </a:cubicBezTo>
                  <a:cubicBezTo>
                    <a:pt x="641" y="197"/>
                    <a:pt x="473" y="217"/>
                    <a:pt x="318" y="183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7"/>
            <p:cNvSpPr/>
            <p:nvPr/>
          </p:nvSpPr>
          <p:spPr bwMode="auto">
            <a:xfrm>
              <a:off x="3785213" y="4407823"/>
              <a:ext cx="6879861" cy="1511608"/>
            </a:xfrm>
            <a:custGeom>
              <a:avLst/>
              <a:gdLst>
                <a:gd name="T0" fmla="*/ 668 w 945"/>
                <a:gd name="T1" fmla="*/ 122 h 205"/>
                <a:gd name="T2" fmla="*/ 945 w 945"/>
                <a:gd name="T3" fmla="*/ 0 h 205"/>
                <a:gd name="T4" fmla="*/ 943 w 945"/>
                <a:gd name="T5" fmla="*/ 0 h 205"/>
                <a:gd name="T6" fmla="*/ 207 w 945"/>
                <a:gd name="T7" fmla="*/ 116 h 205"/>
                <a:gd name="T8" fmla="*/ 20 w 945"/>
                <a:gd name="T9" fmla="*/ 0 h 205"/>
                <a:gd name="T10" fmla="*/ 0 w 945"/>
                <a:gd name="T11" fmla="*/ 0 h 205"/>
                <a:gd name="T12" fmla="*/ 668 w 945"/>
                <a:gd name="T13" fmla="*/ 122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5" h="205">
                  <a:moveTo>
                    <a:pt x="668" y="122"/>
                  </a:moveTo>
                  <a:cubicBezTo>
                    <a:pt x="771" y="92"/>
                    <a:pt x="863" y="50"/>
                    <a:pt x="945" y="0"/>
                  </a:cubicBezTo>
                  <a:cubicBezTo>
                    <a:pt x="943" y="0"/>
                    <a:pt x="943" y="0"/>
                    <a:pt x="943" y="0"/>
                  </a:cubicBezTo>
                  <a:cubicBezTo>
                    <a:pt x="746" y="121"/>
                    <a:pt x="458" y="205"/>
                    <a:pt x="207" y="116"/>
                  </a:cubicBezTo>
                  <a:cubicBezTo>
                    <a:pt x="135" y="91"/>
                    <a:pt x="70" y="52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9" y="167"/>
                    <a:pt x="443" y="189"/>
                    <a:pt x="668" y="122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8"/>
            <p:cNvSpPr/>
            <p:nvPr/>
          </p:nvSpPr>
          <p:spPr bwMode="auto">
            <a:xfrm>
              <a:off x="3610902" y="4407823"/>
              <a:ext cx="7092303" cy="1598764"/>
            </a:xfrm>
            <a:custGeom>
              <a:avLst/>
              <a:gdLst>
                <a:gd name="T0" fmla="*/ 246 w 974"/>
                <a:gd name="T1" fmla="*/ 142 h 217"/>
                <a:gd name="T2" fmla="*/ 928 w 974"/>
                <a:gd name="T3" fmla="*/ 27 h 217"/>
                <a:gd name="T4" fmla="*/ 974 w 974"/>
                <a:gd name="T5" fmla="*/ 0 h 217"/>
                <a:gd name="T6" fmla="*/ 969 w 974"/>
                <a:gd name="T7" fmla="*/ 0 h 217"/>
                <a:gd name="T8" fmla="*/ 879 w 974"/>
                <a:gd name="T9" fmla="*/ 50 h 217"/>
                <a:gd name="T10" fmla="*/ 56 w 974"/>
                <a:gd name="T11" fmla="*/ 34 h 217"/>
                <a:gd name="T12" fmla="*/ 18 w 974"/>
                <a:gd name="T13" fmla="*/ 0 h 217"/>
                <a:gd name="T14" fmla="*/ 0 w 974"/>
                <a:gd name="T15" fmla="*/ 0 h 217"/>
                <a:gd name="T16" fmla="*/ 246 w 974"/>
                <a:gd name="T17" fmla="*/ 142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4" h="217">
                  <a:moveTo>
                    <a:pt x="246" y="142"/>
                  </a:moveTo>
                  <a:cubicBezTo>
                    <a:pt x="479" y="206"/>
                    <a:pt x="740" y="135"/>
                    <a:pt x="928" y="27"/>
                  </a:cubicBezTo>
                  <a:cubicBezTo>
                    <a:pt x="943" y="18"/>
                    <a:pt x="959" y="9"/>
                    <a:pt x="974" y="0"/>
                  </a:cubicBezTo>
                  <a:cubicBezTo>
                    <a:pt x="969" y="0"/>
                    <a:pt x="969" y="0"/>
                    <a:pt x="969" y="0"/>
                  </a:cubicBezTo>
                  <a:cubicBezTo>
                    <a:pt x="940" y="17"/>
                    <a:pt x="910" y="34"/>
                    <a:pt x="879" y="50"/>
                  </a:cubicBezTo>
                  <a:cubicBezTo>
                    <a:pt x="643" y="178"/>
                    <a:pt x="276" y="217"/>
                    <a:pt x="56" y="34"/>
                  </a:cubicBezTo>
                  <a:cubicBezTo>
                    <a:pt x="43" y="23"/>
                    <a:pt x="30" y="12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3" y="70"/>
                    <a:pt x="150" y="119"/>
                    <a:pt x="246" y="142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7"/>
          <p:cNvSpPr/>
          <p:nvPr/>
        </p:nvSpPr>
        <p:spPr bwMode="auto">
          <a:xfrm flipH="1" flipV="1">
            <a:off x="-8572" y="187960"/>
            <a:ext cx="9054941" cy="640080"/>
          </a:xfrm>
          <a:custGeom>
            <a:avLst/>
            <a:gdLst>
              <a:gd name="T0" fmla="*/ 292 w 1147"/>
              <a:gd name="T1" fmla="*/ 41 h 254"/>
              <a:gd name="T2" fmla="*/ 0 w 1147"/>
              <a:gd name="T3" fmla="*/ 124 h 254"/>
              <a:gd name="T4" fmla="*/ 254 w 1147"/>
              <a:gd name="T5" fmla="*/ 46 h 254"/>
              <a:gd name="T6" fmla="*/ 733 w 1147"/>
              <a:gd name="T7" fmla="*/ 45 h 254"/>
              <a:gd name="T8" fmla="*/ 1147 w 1147"/>
              <a:gd name="T9" fmla="*/ 247 h 254"/>
              <a:gd name="T10" fmla="*/ 1147 w 1147"/>
              <a:gd name="T11" fmla="*/ 254 h 254"/>
              <a:gd name="T12" fmla="*/ 888 w 1147"/>
              <a:gd name="T13" fmla="*/ 105 h 254"/>
              <a:gd name="T14" fmla="*/ 292 w 1147"/>
              <a:gd name="T15" fmla="*/ 41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47" h="254">
                <a:moveTo>
                  <a:pt x="292" y="41"/>
                </a:moveTo>
                <a:cubicBezTo>
                  <a:pt x="194" y="60"/>
                  <a:pt x="97" y="91"/>
                  <a:pt x="0" y="124"/>
                </a:cubicBezTo>
                <a:cubicBezTo>
                  <a:pt x="84" y="94"/>
                  <a:pt x="168" y="65"/>
                  <a:pt x="254" y="46"/>
                </a:cubicBezTo>
                <a:cubicBezTo>
                  <a:pt x="408" y="10"/>
                  <a:pt x="569" y="3"/>
                  <a:pt x="733" y="45"/>
                </a:cubicBezTo>
                <a:cubicBezTo>
                  <a:pt x="873" y="78"/>
                  <a:pt x="1017" y="151"/>
                  <a:pt x="1147" y="247"/>
                </a:cubicBezTo>
                <a:cubicBezTo>
                  <a:pt x="1147" y="249"/>
                  <a:pt x="1147" y="252"/>
                  <a:pt x="1147" y="254"/>
                </a:cubicBezTo>
                <a:cubicBezTo>
                  <a:pt x="1064" y="194"/>
                  <a:pt x="977" y="143"/>
                  <a:pt x="888" y="105"/>
                </a:cubicBezTo>
                <a:cubicBezTo>
                  <a:pt x="687" y="18"/>
                  <a:pt x="482" y="0"/>
                  <a:pt x="292" y="41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58000">
                <a:schemeClr val="accent1"/>
              </a:gs>
              <a:gs pos="100000">
                <a:schemeClr val="tx2"/>
              </a:gs>
            </a:gsLst>
            <a:lin ang="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Freeform 5"/>
          <p:cNvSpPr/>
          <p:nvPr/>
        </p:nvSpPr>
        <p:spPr bwMode="auto">
          <a:xfrm flipH="1" flipV="1">
            <a:off x="197644" y="-11430"/>
            <a:ext cx="8796814" cy="658495"/>
          </a:xfrm>
          <a:custGeom>
            <a:avLst/>
            <a:gdLst>
              <a:gd name="T0" fmla="*/ 80 w 1029"/>
              <a:gd name="T1" fmla="*/ 110 h 255"/>
              <a:gd name="T2" fmla="*/ 0 w 1029"/>
              <a:gd name="T3" fmla="*/ 138 h 255"/>
              <a:gd name="T4" fmla="*/ 172 w 1029"/>
              <a:gd name="T5" fmla="*/ 81 h 255"/>
              <a:gd name="T6" fmla="*/ 1029 w 1029"/>
              <a:gd name="T7" fmla="*/ 234 h 255"/>
              <a:gd name="T8" fmla="*/ 1029 w 1029"/>
              <a:gd name="T9" fmla="*/ 255 h 255"/>
              <a:gd name="T10" fmla="*/ 1028 w 1029"/>
              <a:gd name="T11" fmla="*/ 255 h 255"/>
              <a:gd name="T12" fmla="*/ 80 w 1029"/>
              <a:gd name="T13" fmla="*/ 110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9" h="255">
                <a:moveTo>
                  <a:pt x="80" y="110"/>
                </a:moveTo>
                <a:cubicBezTo>
                  <a:pt x="53" y="119"/>
                  <a:pt x="26" y="128"/>
                  <a:pt x="0" y="138"/>
                </a:cubicBezTo>
                <a:cubicBezTo>
                  <a:pt x="57" y="116"/>
                  <a:pt x="114" y="96"/>
                  <a:pt x="172" y="81"/>
                </a:cubicBezTo>
                <a:cubicBezTo>
                  <a:pt x="444" y="0"/>
                  <a:pt x="744" y="14"/>
                  <a:pt x="1029" y="234"/>
                </a:cubicBezTo>
                <a:cubicBezTo>
                  <a:pt x="1029" y="241"/>
                  <a:pt x="1029" y="248"/>
                  <a:pt x="1029" y="255"/>
                </a:cubicBezTo>
                <a:cubicBezTo>
                  <a:pt x="1028" y="255"/>
                  <a:pt x="1028" y="255"/>
                  <a:pt x="1028" y="255"/>
                </a:cubicBezTo>
                <a:cubicBezTo>
                  <a:pt x="716" y="17"/>
                  <a:pt x="380" y="7"/>
                  <a:pt x="80" y="110"/>
                </a:cubicBezTo>
                <a:close/>
              </a:path>
            </a:pathLst>
          </a:custGeom>
          <a:gradFill>
            <a:gsLst>
              <a:gs pos="100000">
                <a:srgbClr val="13589A">
                  <a:alpha val="100000"/>
                  <a:lumMod val="97000"/>
                </a:srgbClr>
              </a:gs>
              <a:gs pos="100000">
                <a:srgbClr val="154C84">
                  <a:alpha val="100000"/>
                </a:srgbClr>
              </a:gs>
              <a:gs pos="3000">
                <a:schemeClr val="tx2">
                  <a:alpha val="21000"/>
                </a:schemeClr>
              </a:gs>
            </a:gsLst>
            <a:lin ang="108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40005" y="44450"/>
            <a:ext cx="9092565" cy="823928"/>
            <a:chOff x="-7938" y="915988"/>
            <a:chExt cx="12193589" cy="2406923"/>
          </a:xfrm>
        </p:grpSpPr>
        <p:sp>
          <p:nvSpPr>
            <p:cNvPr id="5" name="Freeform 5"/>
            <p:cNvSpPr/>
            <p:nvPr/>
          </p:nvSpPr>
          <p:spPr bwMode="auto">
            <a:xfrm>
              <a:off x="4411663" y="915988"/>
              <a:ext cx="7773988" cy="1635125"/>
            </a:xfrm>
            <a:custGeom>
              <a:avLst/>
              <a:gdLst>
                <a:gd name="T0" fmla="*/ 80 w 1029"/>
                <a:gd name="T1" fmla="*/ 110 h 255"/>
                <a:gd name="T2" fmla="*/ 0 w 1029"/>
                <a:gd name="T3" fmla="*/ 138 h 255"/>
                <a:gd name="T4" fmla="*/ 172 w 1029"/>
                <a:gd name="T5" fmla="*/ 81 h 255"/>
                <a:gd name="T6" fmla="*/ 1029 w 1029"/>
                <a:gd name="T7" fmla="*/ 234 h 255"/>
                <a:gd name="T8" fmla="*/ 1029 w 1029"/>
                <a:gd name="T9" fmla="*/ 255 h 255"/>
                <a:gd name="T10" fmla="*/ 1028 w 1029"/>
                <a:gd name="T11" fmla="*/ 255 h 255"/>
                <a:gd name="T12" fmla="*/ 80 w 1029"/>
                <a:gd name="T13" fmla="*/ 11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9" h="255">
                  <a:moveTo>
                    <a:pt x="80" y="110"/>
                  </a:moveTo>
                  <a:cubicBezTo>
                    <a:pt x="53" y="119"/>
                    <a:pt x="26" y="128"/>
                    <a:pt x="0" y="138"/>
                  </a:cubicBezTo>
                  <a:cubicBezTo>
                    <a:pt x="57" y="116"/>
                    <a:pt x="114" y="96"/>
                    <a:pt x="172" y="81"/>
                  </a:cubicBezTo>
                  <a:cubicBezTo>
                    <a:pt x="444" y="0"/>
                    <a:pt x="744" y="14"/>
                    <a:pt x="1029" y="234"/>
                  </a:cubicBezTo>
                  <a:cubicBezTo>
                    <a:pt x="1029" y="241"/>
                    <a:pt x="1029" y="248"/>
                    <a:pt x="1029" y="255"/>
                  </a:cubicBezTo>
                  <a:cubicBezTo>
                    <a:pt x="1028" y="255"/>
                    <a:pt x="1028" y="255"/>
                    <a:pt x="1028" y="255"/>
                  </a:cubicBezTo>
                  <a:cubicBezTo>
                    <a:pt x="716" y="17"/>
                    <a:pt x="380" y="7"/>
                    <a:pt x="80" y="110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520700" y="1800225"/>
              <a:ext cx="3890963" cy="1295400"/>
            </a:xfrm>
            <a:custGeom>
              <a:avLst/>
              <a:gdLst>
                <a:gd name="T0" fmla="*/ 515 w 515"/>
                <a:gd name="T1" fmla="*/ 0 h 202"/>
                <a:gd name="T2" fmla="*/ 9 w 515"/>
                <a:gd name="T3" fmla="*/ 202 h 202"/>
                <a:gd name="T4" fmla="*/ 0 w 515"/>
                <a:gd name="T5" fmla="*/ 202 h 202"/>
                <a:gd name="T6" fmla="*/ 515 w 515"/>
                <a:gd name="T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5" h="202">
                  <a:moveTo>
                    <a:pt x="515" y="0"/>
                  </a:moveTo>
                  <a:cubicBezTo>
                    <a:pt x="351" y="63"/>
                    <a:pt x="185" y="139"/>
                    <a:pt x="9" y="202"/>
                  </a:cubicBezTo>
                  <a:cubicBezTo>
                    <a:pt x="0" y="202"/>
                    <a:pt x="0" y="202"/>
                    <a:pt x="0" y="202"/>
                  </a:cubicBezTo>
                  <a:cubicBezTo>
                    <a:pt x="179" y="140"/>
                    <a:pt x="348" y="62"/>
                    <a:pt x="515" y="0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7"/>
            <p:cNvSpPr/>
            <p:nvPr/>
          </p:nvSpPr>
          <p:spPr bwMode="auto">
            <a:xfrm>
              <a:off x="2447925" y="1768475"/>
              <a:ext cx="2092325" cy="685800"/>
            </a:xfrm>
            <a:custGeom>
              <a:avLst/>
              <a:gdLst>
                <a:gd name="T0" fmla="*/ 0 w 277"/>
                <a:gd name="T1" fmla="*/ 107 h 107"/>
                <a:gd name="T2" fmla="*/ 277 w 277"/>
                <a:gd name="T3" fmla="*/ 0 h 107"/>
                <a:gd name="T4" fmla="*/ 0 w 277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7" h="107">
                  <a:moveTo>
                    <a:pt x="0" y="107"/>
                  </a:moveTo>
                  <a:cubicBezTo>
                    <a:pt x="93" y="68"/>
                    <a:pt x="185" y="31"/>
                    <a:pt x="277" y="0"/>
                  </a:cubicBezTo>
                  <a:cubicBezTo>
                    <a:pt x="185" y="32"/>
                    <a:pt x="93" y="69"/>
                    <a:pt x="0" y="107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8"/>
            <p:cNvSpPr/>
            <p:nvPr/>
          </p:nvSpPr>
          <p:spPr bwMode="auto">
            <a:xfrm>
              <a:off x="4540250" y="1114425"/>
              <a:ext cx="7645400" cy="2208486"/>
            </a:xfrm>
            <a:custGeom>
              <a:avLst/>
              <a:gdLst>
                <a:gd name="T0" fmla="*/ 0 w 1012"/>
                <a:gd name="T1" fmla="*/ 102 h 232"/>
                <a:gd name="T2" fmla="*/ 410 w 1012"/>
                <a:gd name="T3" fmla="*/ 20 h 232"/>
                <a:gd name="T4" fmla="*/ 895 w 1012"/>
                <a:gd name="T5" fmla="*/ 149 h 232"/>
                <a:gd name="T6" fmla="*/ 1012 w 1012"/>
                <a:gd name="T7" fmla="*/ 227 h 232"/>
                <a:gd name="T8" fmla="*/ 1012 w 1012"/>
                <a:gd name="T9" fmla="*/ 232 h 232"/>
                <a:gd name="T10" fmla="*/ 611 w 1012"/>
                <a:gd name="T11" fmla="*/ 45 h 232"/>
                <a:gd name="T12" fmla="*/ 0 w 1012"/>
                <a:gd name="T13" fmla="*/ 10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2" h="232">
                  <a:moveTo>
                    <a:pt x="0" y="102"/>
                  </a:moveTo>
                  <a:cubicBezTo>
                    <a:pt x="135" y="56"/>
                    <a:pt x="270" y="22"/>
                    <a:pt x="410" y="20"/>
                  </a:cubicBezTo>
                  <a:cubicBezTo>
                    <a:pt x="569" y="16"/>
                    <a:pt x="734" y="55"/>
                    <a:pt x="895" y="149"/>
                  </a:cubicBezTo>
                  <a:cubicBezTo>
                    <a:pt x="934" y="172"/>
                    <a:pt x="973" y="198"/>
                    <a:pt x="1012" y="227"/>
                  </a:cubicBezTo>
                  <a:cubicBezTo>
                    <a:pt x="1012" y="229"/>
                    <a:pt x="1012" y="231"/>
                    <a:pt x="1012" y="232"/>
                  </a:cubicBezTo>
                  <a:cubicBezTo>
                    <a:pt x="883" y="136"/>
                    <a:pt x="745" y="72"/>
                    <a:pt x="611" y="45"/>
                  </a:cubicBezTo>
                  <a:cubicBezTo>
                    <a:pt x="401" y="0"/>
                    <a:pt x="198" y="36"/>
                    <a:pt x="0" y="102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2727325" y="2359025"/>
              <a:ext cx="0" cy="6350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2727325" y="2344738"/>
              <a:ext cx="52388" cy="14288"/>
            </a:xfrm>
            <a:custGeom>
              <a:avLst/>
              <a:gdLst>
                <a:gd name="T0" fmla="*/ 0 w 7"/>
                <a:gd name="T1" fmla="*/ 2 h 2"/>
                <a:gd name="T2" fmla="*/ 7 w 7"/>
                <a:gd name="T3" fmla="*/ 0 h 2"/>
                <a:gd name="T4" fmla="*/ 0 w 7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">
                  <a:moveTo>
                    <a:pt x="0" y="2"/>
                  </a:moveTo>
                  <a:cubicBezTo>
                    <a:pt x="3" y="1"/>
                    <a:pt x="5" y="1"/>
                    <a:pt x="7" y="0"/>
                  </a:cubicBezTo>
                  <a:cubicBezTo>
                    <a:pt x="5" y="1"/>
                    <a:pt x="3" y="1"/>
                    <a:pt x="0" y="2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2779713" y="2249488"/>
              <a:ext cx="271463" cy="95250"/>
            </a:xfrm>
            <a:custGeom>
              <a:avLst/>
              <a:gdLst>
                <a:gd name="T0" fmla="*/ 0 w 36"/>
                <a:gd name="T1" fmla="*/ 15 h 15"/>
                <a:gd name="T2" fmla="*/ 36 w 36"/>
                <a:gd name="T3" fmla="*/ 0 h 15"/>
                <a:gd name="T4" fmla="*/ 0 w 36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5">
                  <a:moveTo>
                    <a:pt x="0" y="15"/>
                  </a:moveTo>
                  <a:cubicBezTo>
                    <a:pt x="12" y="10"/>
                    <a:pt x="24" y="5"/>
                    <a:pt x="36" y="0"/>
                  </a:cubicBezTo>
                  <a:cubicBezTo>
                    <a:pt x="24" y="5"/>
                    <a:pt x="12" y="10"/>
                    <a:pt x="0" y="15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2"/>
            <p:cNvSpPr/>
            <p:nvPr/>
          </p:nvSpPr>
          <p:spPr bwMode="auto">
            <a:xfrm>
              <a:off x="265113" y="2365375"/>
              <a:ext cx="2462213" cy="730250"/>
            </a:xfrm>
            <a:custGeom>
              <a:avLst/>
              <a:gdLst>
                <a:gd name="T0" fmla="*/ 326 w 326"/>
                <a:gd name="T1" fmla="*/ 0 h 114"/>
                <a:gd name="T2" fmla="*/ 15 w 326"/>
                <a:gd name="T3" fmla="*/ 114 h 114"/>
                <a:gd name="T4" fmla="*/ 0 w 326"/>
                <a:gd name="T5" fmla="*/ 114 h 114"/>
                <a:gd name="T6" fmla="*/ 326 w 326"/>
                <a:gd name="T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6" h="114">
                  <a:moveTo>
                    <a:pt x="326" y="0"/>
                  </a:moveTo>
                  <a:cubicBezTo>
                    <a:pt x="225" y="40"/>
                    <a:pt x="122" y="80"/>
                    <a:pt x="15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113" y="80"/>
                    <a:pt x="221" y="41"/>
                    <a:pt x="326" y="0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-7938" y="2211388"/>
              <a:ext cx="3211513" cy="884238"/>
            </a:xfrm>
            <a:custGeom>
              <a:avLst/>
              <a:gdLst>
                <a:gd name="T0" fmla="*/ 131 w 425"/>
                <a:gd name="T1" fmla="*/ 100 h 138"/>
                <a:gd name="T2" fmla="*/ 425 w 425"/>
                <a:gd name="T3" fmla="*/ 0 h 138"/>
                <a:gd name="T4" fmla="*/ 220 w 425"/>
                <a:gd name="T5" fmla="*/ 72 h 138"/>
                <a:gd name="T6" fmla="*/ 5 w 425"/>
                <a:gd name="T7" fmla="*/ 138 h 138"/>
                <a:gd name="T8" fmla="*/ 0 w 425"/>
                <a:gd name="T9" fmla="*/ 138 h 138"/>
                <a:gd name="T10" fmla="*/ 131 w 425"/>
                <a:gd name="T11" fmla="*/ 10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5" h="138">
                  <a:moveTo>
                    <a:pt x="131" y="100"/>
                  </a:moveTo>
                  <a:cubicBezTo>
                    <a:pt x="232" y="69"/>
                    <a:pt x="329" y="34"/>
                    <a:pt x="425" y="0"/>
                  </a:cubicBezTo>
                  <a:cubicBezTo>
                    <a:pt x="358" y="24"/>
                    <a:pt x="290" y="49"/>
                    <a:pt x="220" y="72"/>
                  </a:cubicBezTo>
                  <a:cubicBezTo>
                    <a:pt x="150" y="96"/>
                    <a:pt x="78" y="118"/>
                    <a:pt x="5" y="13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44" y="126"/>
                    <a:pt x="88" y="114"/>
                    <a:pt x="131" y="100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4"/>
            <p:cNvSpPr/>
            <p:nvPr/>
          </p:nvSpPr>
          <p:spPr bwMode="auto">
            <a:xfrm>
              <a:off x="3203575" y="1344613"/>
              <a:ext cx="8982075" cy="1681163"/>
            </a:xfrm>
            <a:custGeom>
              <a:avLst/>
              <a:gdLst>
                <a:gd name="T0" fmla="*/ 242 w 1189"/>
                <a:gd name="T1" fmla="*/ 59 h 262"/>
                <a:gd name="T2" fmla="*/ 0 w 1189"/>
                <a:gd name="T3" fmla="*/ 135 h 262"/>
                <a:gd name="T4" fmla="*/ 471 w 1189"/>
                <a:gd name="T5" fmla="*/ 19 h 262"/>
                <a:gd name="T6" fmla="*/ 966 w 1189"/>
                <a:gd name="T7" fmla="*/ 118 h 262"/>
                <a:gd name="T8" fmla="*/ 1189 w 1189"/>
                <a:gd name="T9" fmla="*/ 252 h 262"/>
                <a:gd name="T10" fmla="*/ 1189 w 1189"/>
                <a:gd name="T11" fmla="*/ 262 h 262"/>
                <a:gd name="T12" fmla="*/ 791 w 1189"/>
                <a:gd name="T13" fmla="*/ 59 h 262"/>
                <a:gd name="T14" fmla="*/ 242 w 1189"/>
                <a:gd name="T15" fmla="*/ 5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9" h="262">
                  <a:moveTo>
                    <a:pt x="242" y="59"/>
                  </a:moveTo>
                  <a:cubicBezTo>
                    <a:pt x="161" y="80"/>
                    <a:pt x="81" y="107"/>
                    <a:pt x="0" y="135"/>
                  </a:cubicBezTo>
                  <a:cubicBezTo>
                    <a:pt x="156" y="79"/>
                    <a:pt x="310" y="28"/>
                    <a:pt x="471" y="19"/>
                  </a:cubicBezTo>
                  <a:cubicBezTo>
                    <a:pt x="632" y="8"/>
                    <a:pt x="801" y="40"/>
                    <a:pt x="966" y="118"/>
                  </a:cubicBezTo>
                  <a:cubicBezTo>
                    <a:pt x="1042" y="154"/>
                    <a:pt x="1118" y="200"/>
                    <a:pt x="1189" y="252"/>
                  </a:cubicBezTo>
                  <a:cubicBezTo>
                    <a:pt x="1189" y="255"/>
                    <a:pt x="1189" y="259"/>
                    <a:pt x="1189" y="262"/>
                  </a:cubicBezTo>
                  <a:cubicBezTo>
                    <a:pt x="1066" y="173"/>
                    <a:pt x="929" y="100"/>
                    <a:pt x="791" y="59"/>
                  </a:cubicBezTo>
                  <a:cubicBezTo>
                    <a:pt x="600" y="0"/>
                    <a:pt x="417" y="12"/>
                    <a:pt x="242" y="59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5"/>
            <p:cNvSpPr/>
            <p:nvPr/>
          </p:nvSpPr>
          <p:spPr bwMode="auto">
            <a:xfrm>
              <a:off x="196850" y="2198688"/>
              <a:ext cx="3006725" cy="896938"/>
            </a:xfrm>
            <a:custGeom>
              <a:avLst/>
              <a:gdLst>
                <a:gd name="T0" fmla="*/ 398 w 398"/>
                <a:gd name="T1" fmla="*/ 0 h 140"/>
                <a:gd name="T2" fmla="*/ 10 w 398"/>
                <a:gd name="T3" fmla="*/ 140 h 140"/>
                <a:gd name="T4" fmla="*/ 0 w 398"/>
                <a:gd name="T5" fmla="*/ 140 h 140"/>
                <a:gd name="T6" fmla="*/ 398 w 398"/>
                <a:gd name="T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8" h="140">
                  <a:moveTo>
                    <a:pt x="398" y="0"/>
                  </a:moveTo>
                  <a:cubicBezTo>
                    <a:pt x="273" y="49"/>
                    <a:pt x="145" y="99"/>
                    <a:pt x="10" y="14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38" y="99"/>
                    <a:pt x="270" y="49"/>
                    <a:pt x="398" y="0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6"/>
            <p:cNvSpPr/>
            <p:nvPr/>
          </p:nvSpPr>
          <p:spPr bwMode="auto">
            <a:xfrm>
              <a:off x="90488" y="2108200"/>
              <a:ext cx="3430588" cy="987425"/>
            </a:xfrm>
            <a:custGeom>
              <a:avLst/>
              <a:gdLst>
                <a:gd name="T0" fmla="*/ 454 w 454"/>
                <a:gd name="T1" fmla="*/ 0 h 154"/>
                <a:gd name="T2" fmla="*/ 245 w 454"/>
                <a:gd name="T3" fmla="*/ 76 h 154"/>
                <a:gd name="T4" fmla="*/ 8 w 454"/>
                <a:gd name="T5" fmla="*/ 154 h 154"/>
                <a:gd name="T6" fmla="*/ 0 w 454"/>
                <a:gd name="T7" fmla="*/ 154 h 154"/>
                <a:gd name="T8" fmla="*/ 454 w 454"/>
                <a:gd name="T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" h="154">
                  <a:moveTo>
                    <a:pt x="454" y="0"/>
                  </a:moveTo>
                  <a:cubicBezTo>
                    <a:pt x="385" y="25"/>
                    <a:pt x="316" y="51"/>
                    <a:pt x="245" y="76"/>
                  </a:cubicBezTo>
                  <a:cubicBezTo>
                    <a:pt x="168" y="105"/>
                    <a:pt x="89" y="131"/>
                    <a:pt x="8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158" y="109"/>
                    <a:pt x="307" y="51"/>
                    <a:pt x="454" y="0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7"/>
            <p:cNvSpPr/>
            <p:nvPr/>
          </p:nvSpPr>
          <p:spPr bwMode="auto">
            <a:xfrm>
              <a:off x="3521075" y="1312863"/>
              <a:ext cx="8664575" cy="1628775"/>
            </a:xfrm>
            <a:custGeom>
              <a:avLst/>
              <a:gdLst>
                <a:gd name="T0" fmla="*/ 292 w 1147"/>
                <a:gd name="T1" fmla="*/ 41 h 254"/>
                <a:gd name="T2" fmla="*/ 0 w 1147"/>
                <a:gd name="T3" fmla="*/ 124 h 254"/>
                <a:gd name="T4" fmla="*/ 254 w 1147"/>
                <a:gd name="T5" fmla="*/ 46 h 254"/>
                <a:gd name="T6" fmla="*/ 733 w 1147"/>
                <a:gd name="T7" fmla="*/ 45 h 254"/>
                <a:gd name="T8" fmla="*/ 1147 w 1147"/>
                <a:gd name="T9" fmla="*/ 247 h 254"/>
                <a:gd name="T10" fmla="*/ 1147 w 1147"/>
                <a:gd name="T11" fmla="*/ 254 h 254"/>
                <a:gd name="T12" fmla="*/ 888 w 1147"/>
                <a:gd name="T13" fmla="*/ 105 h 254"/>
                <a:gd name="T14" fmla="*/ 292 w 1147"/>
                <a:gd name="T15" fmla="*/ 4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7" h="254">
                  <a:moveTo>
                    <a:pt x="292" y="41"/>
                  </a:moveTo>
                  <a:cubicBezTo>
                    <a:pt x="194" y="60"/>
                    <a:pt x="97" y="91"/>
                    <a:pt x="0" y="124"/>
                  </a:cubicBezTo>
                  <a:cubicBezTo>
                    <a:pt x="84" y="94"/>
                    <a:pt x="168" y="65"/>
                    <a:pt x="254" y="46"/>
                  </a:cubicBezTo>
                  <a:cubicBezTo>
                    <a:pt x="408" y="10"/>
                    <a:pt x="569" y="3"/>
                    <a:pt x="733" y="45"/>
                  </a:cubicBezTo>
                  <a:cubicBezTo>
                    <a:pt x="873" y="78"/>
                    <a:pt x="1017" y="151"/>
                    <a:pt x="1147" y="247"/>
                  </a:cubicBezTo>
                  <a:cubicBezTo>
                    <a:pt x="1147" y="249"/>
                    <a:pt x="1147" y="252"/>
                    <a:pt x="1147" y="254"/>
                  </a:cubicBezTo>
                  <a:cubicBezTo>
                    <a:pt x="1064" y="194"/>
                    <a:pt x="977" y="143"/>
                    <a:pt x="888" y="105"/>
                  </a:cubicBezTo>
                  <a:cubicBezTo>
                    <a:pt x="687" y="18"/>
                    <a:pt x="482" y="0"/>
                    <a:pt x="292" y="41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28159" y="1151730"/>
            <a:ext cx="7175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n-ea"/>
                <a:ea typeface="+mn-ea"/>
              </a:rPr>
              <a:t>练习  </a:t>
            </a:r>
            <a:r>
              <a:rPr lang="zh-CN" altLang="en-US" sz="2400" b="1" dirty="0">
                <a:latin typeface="+mn-ea"/>
                <a:ea typeface="+mn-ea"/>
              </a:rPr>
              <a:t>设</a:t>
            </a:r>
            <a:r>
              <a:rPr lang="en-US" altLang="zh-CN" sz="2400" b="1" dirty="0">
                <a:latin typeface="+mn-ea"/>
                <a:ea typeface="+mn-ea"/>
              </a:rPr>
              <a:t>3</a:t>
            </a:r>
            <a:r>
              <a:rPr lang="zh-CN" altLang="en-US" sz="2400" b="1" dirty="0">
                <a:latin typeface="+mn-ea"/>
                <a:ea typeface="+mn-ea"/>
              </a:rPr>
              <a:t>阶实对称矩阵   的各行元素之和为</a:t>
            </a:r>
            <a:r>
              <a:rPr lang="en-US" altLang="zh-CN" sz="2400" b="1" dirty="0">
                <a:latin typeface="+mn-ea"/>
                <a:ea typeface="+mn-ea"/>
              </a:rPr>
              <a:t>3</a:t>
            </a:r>
            <a:r>
              <a:rPr lang="zh-CN" altLang="en-US" sz="2400" b="1" dirty="0">
                <a:latin typeface="+mn-ea"/>
                <a:ea typeface="+mn-ea"/>
              </a:rPr>
              <a:t>，向量</a:t>
            </a: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82286"/>
              </p:ext>
            </p:extLst>
          </p:nvPr>
        </p:nvGraphicFramePr>
        <p:xfrm>
          <a:off x="3507158" y="1205354"/>
          <a:ext cx="320927" cy="347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657600" imgH="3962400" progId="Equation.DSMT4">
                  <p:embed/>
                </p:oleObj>
              </mc:Choice>
              <mc:Fallback>
                <p:oleObj name="Equation" r:id="rId2" imgW="3657600" imgH="3962400" progId="Equation.DSMT4">
                  <p:embed/>
                  <p:pic>
                    <p:nvPicPr>
                      <p:cNvPr id="0" name="图片 6145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07158" y="1205354"/>
                        <a:ext cx="320927" cy="3476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3624685"/>
              </p:ext>
            </p:extLst>
          </p:nvPr>
        </p:nvGraphicFramePr>
        <p:xfrm>
          <a:off x="7359792" y="1049482"/>
          <a:ext cx="1772777" cy="598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2555200" imgH="7620000" progId="Equation.DSMT4">
                  <p:embed/>
                </p:oleObj>
              </mc:Choice>
              <mc:Fallback>
                <p:oleObj name="Equation" r:id="rId4" imgW="22555200" imgH="7620000" progId="Equation.DSMT4">
                  <p:embed/>
                  <p:pic>
                    <p:nvPicPr>
                      <p:cNvPr id="0" name="图片 6145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59792" y="1049482"/>
                        <a:ext cx="1772777" cy="598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8228864"/>
              </p:ext>
            </p:extLst>
          </p:nvPr>
        </p:nvGraphicFramePr>
        <p:xfrm>
          <a:off x="299236" y="1532045"/>
          <a:ext cx="158115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116800" imgH="7620000" progId="Equation.DSMT4">
                  <p:embed/>
                </p:oleObj>
              </mc:Choice>
              <mc:Fallback>
                <p:oleObj name="Equation" r:id="rId6" imgW="20116800" imgH="7620000" progId="Equation.DSMT4">
                  <p:embed/>
                  <p:pic>
                    <p:nvPicPr>
                      <p:cNvPr id="0" name="对象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236" y="1532045"/>
                        <a:ext cx="1581150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1962146" y="1686526"/>
            <a:ext cx="4447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+mn-ea"/>
                <a:ea typeface="+mn-ea"/>
              </a:rPr>
              <a:t>是线性方程组            的两个解</a:t>
            </a:r>
            <a:r>
              <a:rPr lang="en-US" altLang="zh-CN" sz="2400" b="1" dirty="0">
                <a:latin typeface="+mn-ea"/>
                <a:ea typeface="+mn-ea"/>
              </a:rPr>
              <a:t>.</a:t>
            </a:r>
            <a:endParaRPr lang="zh-CN" altLang="en-US" sz="2400" b="1" dirty="0">
              <a:latin typeface="+mn-ea"/>
              <a:ea typeface="+mn-ea"/>
            </a:endParaRPr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4886249"/>
              </p:ext>
            </p:extLst>
          </p:nvPr>
        </p:nvGraphicFramePr>
        <p:xfrm>
          <a:off x="3828085" y="1756553"/>
          <a:ext cx="1172100" cy="39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801600" imgH="4267200" progId="Equation.DSMT4">
                  <p:embed/>
                </p:oleObj>
              </mc:Choice>
              <mc:Fallback>
                <p:oleObj name="Equation" r:id="rId8" imgW="12801600" imgH="4267200" progId="Equation.DSMT4">
                  <p:embed/>
                  <p:pic>
                    <p:nvPicPr>
                      <p:cNvPr id="0" name="图片 6146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28085" y="1756553"/>
                        <a:ext cx="1172100" cy="39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434202" y="2157578"/>
            <a:ext cx="4365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+mn-ea"/>
                <a:ea typeface="+mn-ea"/>
              </a:rPr>
              <a:t>(1) </a:t>
            </a:r>
            <a:r>
              <a:rPr lang="zh-CN" altLang="en-US" sz="2400" b="1" dirty="0">
                <a:latin typeface="+mn-ea"/>
                <a:ea typeface="+mn-ea"/>
              </a:rPr>
              <a:t>求   的特征值和特征向量；</a:t>
            </a:r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8585054"/>
              </p:ext>
            </p:extLst>
          </p:nvPr>
        </p:nvGraphicFramePr>
        <p:xfrm>
          <a:off x="1332158" y="2214579"/>
          <a:ext cx="320675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52400" imgH="165100" progId="Equation.DSMT4">
                  <p:embed/>
                </p:oleObj>
              </mc:Choice>
              <mc:Fallback>
                <p:oleObj name="Equation" r:id="rId10" imgW="152400" imgH="165100" progId="Equation.DSMT4">
                  <p:embed/>
                  <p:pic>
                    <p:nvPicPr>
                      <p:cNvPr id="0" name="对象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2158" y="2214579"/>
                        <a:ext cx="320675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514428" y="2691436"/>
            <a:ext cx="4822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+mn-ea"/>
                <a:ea typeface="+mn-ea"/>
              </a:rPr>
              <a:t>(2)  </a:t>
            </a:r>
            <a:r>
              <a:rPr lang="zh-CN" altLang="en-US" sz="2400" b="1" dirty="0">
                <a:latin typeface="+mn-ea"/>
                <a:ea typeface="+mn-ea"/>
              </a:rPr>
              <a:t>求正交阵    和对角阵   ，使得</a:t>
            </a:r>
          </a:p>
        </p:txBody>
      </p:sp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7999364"/>
              </p:ext>
            </p:extLst>
          </p:nvPr>
        </p:nvGraphicFramePr>
        <p:xfrm>
          <a:off x="2479809" y="2716894"/>
          <a:ext cx="315076" cy="420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657600" imgH="4876800" progId="Equation.DSMT4">
                  <p:embed/>
                </p:oleObj>
              </mc:Choice>
              <mc:Fallback>
                <p:oleObj name="Equation" r:id="rId12" imgW="3657600" imgH="4876800" progId="Equation.DSMT4">
                  <p:embed/>
                  <p:pic>
                    <p:nvPicPr>
                      <p:cNvPr id="0" name="图片 61462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479809" y="2716894"/>
                        <a:ext cx="315076" cy="4201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4513755"/>
              </p:ext>
            </p:extLst>
          </p:nvPr>
        </p:nvGraphicFramePr>
        <p:xfrm>
          <a:off x="4023427" y="2740139"/>
          <a:ext cx="278883" cy="302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657600" imgH="3962400" progId="Equation.DSMT4">
                  <p:embed/>
                </p:oleObj>
              </mc:Choice>
              <mc:Fallback>
                <p:oleObj name="Equation" r:id="rId14" imgW="3657600" imgH="3962400" progId="Equation.DSMT4">
                  <p:embed/>
                  <p:pic>
                    <p:nvPicPr>
                      <p:cNvPr id="0" name="图片 61463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023427" y="2740139"/>
                        <a:ext cx="278883" cy="3021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2690039"/>
              </p:ext>
            </p:extLst>
          </p:nvPr>
        </p:nvGraphicFramePr>
        <p:xfrm>
          <a:off x="5265694" y="2740139"/>
          <a:ext cx="1343025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5849600" imgH="4876800" progId="Equation.DSMT4">
                  <p:embed/>
                </p:oleObj>
              </mc:Choice>
              <mc:Fallback>
                <p:oleObj name="Equation" r:id="rId16" imgW="15849600" imgH="4876800" progId="Equation.DSMT4">
                  <p:embed/>
                  <p:pic>
                    <p:nvPicPr>
                      <p:cNvPr id="0" name="图片 61464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265694" y="2740139"/>
                        <a:ext cx="1343025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图片 29">
            <a:extLst>
              <a:ext uri="{FF2B5EF4-FFF2-40B4-BE49-F238E27FC236}">
                <a16:creationId xmlns:a16="http://schemas.microsoft.com/office/drawing/2014/main" id="{3615859B-B06F-DB12-A37D-7CEB457ACABF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228" t="11001" r="25739" b="10990"/>
          <a:stretch/>
        </p:blipFill>
        <p:spPr>
          <a:xfrm>
            <a:off x="6648192" y="1553025"/>
            <a:ext cx="2371650" cy="5358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638610" y="3813463"/>
            <a:ext cx="6227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+mn-ea"/>
                <a:ea typeface="+mn-ea"/>
              </a:rPr>
              <a:t>（</a:t>
            </a:r>
            <a:r>
              <a:rPr lang="en-US" altLang="zh-CN" sz="2400" b="1" dirty="0">
                <a:latin typeface="+mn-ea"/>
                <a:ea typeface="+mn-ea"/>
              </a:rPr>
              <a:t>1</a:t>
            </a:r>
            <a:r>
              <a:rPr lang="zh-CN" altLang="en-US" sz="2400" b="1" dirty="0">
                <a:latin typeface="+mn-ea"/>
                <a:ea typeface="+mn-ea"/>
              </a:rPr>
              <a:t>）相似矩阵具有自身性、对称性、传递性</a:t>
            </a:r>
          </a:p>
        </p:txBody>
      </p:sp>
      <p:sp>
        <p:nvSpPr>
          <p:cNvPr id="8" name="Freeform 8"/>
          <p:cNvSpPr/>
          <p:nvPr/>
        </p:nvSpPr>
        <p:spPr bwMode="auto">
          <a:xfrm flipH="1" flipV="1">
            <a:off x="502444" y="-11430"/>
            <a:ext cx="8630126" cy="756285"/>
          </a:xfrm>
          <a:custGeom>
            <a:avLst/>
            <a:gdLst>
              <a:gd name="T0" fmla="*/ 0 w 1012"/>
              <a:gd name="T1" fmla="*/ 102 h 232"/>
              <a:gd name="T2" fmla="*/ 410 w 1012"/>
              <a:gd name="T3" fmla="*/ 20 h 232"/>
              <a:gd name="T4" fmla="*/ 895 w 1012"/>
              <a:gd name="T5" fmla="*/ 149 h 232"/>
              <a:gd name="T6" fmla="*/ 1012 w 1012"/>
              <a:gd name="T7" fmla="*/ 227 h 232"/>
              <a:gd name="T8" fmla="*/ 1012 w 1012"/>
              <a:gd name="T9" fmla="*/ 232 h 232"/>
              <a:gd name="T10" fmla="*/ 611 w 1012"/>
              <a:gd name="T11" fmla="*/ 45 h 232"/>
              <a:gd name="T12" fmla="*/ 0 w 1012"/>
              <a:gd name="T13" fmla="*/ 102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12" h="232">
                <a:moveTo>
                  <a:pt x="0" y="102"/>
                </a:moveTo>
                <a:cubicBezTo>
                  <a:pt x="135" y="56"/>
                  <a:pt x="270" y="22"/>
                  <a:pt x="410" y="20"/>
                </a:cubicBezTo>
                <a:cubicBezTo>
                  <a:pt x="569" y="16"/>
                  <a:pt x="734" y="55"/>
                  <a:pt x="895" y="149"/>
                </a:cubicBezTo>
                <a:cubicBezTo>
                  <a:pt x="934" y="172"/>
                  <a:pt x="973" y="198"/>
                  <a:pt x="1012" y="227"/>
                </a:cubicBezTo>
                <a:cubicBezTo>
                  <a:pt x="1012" y="229"/>
                  <a:pt x="1012" y="231"/>
                  <a:pt x="1012" y="232"/>
                </a:cubicBezTo>
                <a:cubicBezTo>
                  <a:pt x="883" y="136"/>
                  <a:pt x="745" y="72"/>
                  <a:pt x="611" y="45"/>
                </a:cubicBezTo>
                <a:cubicBezTo>
                  <a:pt x="401" y="0"/>
                  <a:pt x="198" y="36"/>
                  <a:pt x="0" y="102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58000">
                <a:schemeClr val="bg2">
                  <a:lumMod val="75000"/>
                </a:schemeClr>
              </a:gs>
              <a:gs pos="100000">
                <a:schemeClr val="bg2"/>
              </a:gs>
            </a:gsLst>
            <a:lin ang="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Freeform 17"/>
          <p:cNvSpPr/>
          <p:nvPr/>
        </p:nvSpPr>
        <p:spPr bwMode="auto">
          <a:xfrm flipH="1" flipV="1">
            <a:off x="-8572" y="187960"/>
            <a:ext cx="9054941" cy="640080"/>
          </a:xfrm>
          <a:custGeom>
            <a:avLst/>
            <a:gdLst>
              <a:gd name="T0" fmla="*/ 292 w 1147"/>
              <a:gd name="T1" fmla="*/ 41 h 254"/>
              <a:gd name="T2" fmla="*/ 0 w 1147"/>
              <a:gd name="T3" fmla="*/ 124 h 254"/>
              <a:gd name="T4" fmla="*/ 254 w 1147"/>
              <a:gd name="T5" fmla="*/ 46 h 254"/>
              <a:gd name="T6" fmla="*/ 733 w 1147"/>
              <a:gd name="T7" fmla="*/ 45 h 254"/>
              <a:gd name="T8" fmla="*/ 1147 w 1147"/>
              <a:gd name="T9" fmla="*/ 247 h 254"/>
              <a:gd name="T10" fmla="*/ 1147 w 1147"/>
              <a:gd name="T11" fmla="*/ 254 h 254"/>
              <a:gd name="T12" fmla="*/ 888 w 1147"/>
              <a:gd name="T13" fmla="*/ 105 h 254"/>
              <a:gd name="T14" fmla="*/ 292 w 1147"/>
              <a:gd name="T15" fmla="*/ 41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47" h="254">
                <a:moveTo>
                  <a:pt x="292" y="41"/>
                </a:moveTo>
                <a:cubicBezTo>
                  <a:pt x="194" y="60"/>
                  <a:pt x="97" y="91"/>
                  <a:pt x="0" y="124"/>
                </a:cubicBezTo>
                <a:cubicBezTo>
                  <a:pt x="84" y="94"/>
                  <a:pt x="168" y="65"/>
                  <a:pt x="254" y="46"/>
                </a:cubicBezTo>
                <a:cubicBezTo>
                  <a:pt x="408" y="10"/>
                  <a:pt x="569" y="3"/>
                  <a:pt x="733" y="45"/>
                </a:cubicBezTo>
                <a:cubicBezTo>
                  <a:pt x="873" y="78"/>
                  <a:pt x="1017" y="151"/>
                  <a:pt x="1147" y="247"/>
                </a:cubicBezTo>
                <a:cubicBezTo>
                  <a:pt x="1147" y="249"/>
                  <a:pt x="1147" y="252"/>
                  <a:pt x="1147" y="254"/>
                </a:cubicBezTo>
                <a:cubicBezTo>
                  <a:pt x="1064" y="194"/>
                  <a:pt x="977" y="143"/>
                  <a:pt x="888" y="105"/>
                </a:cubicBezTo>
                <a:cubicBezTo>
                  <a:pt x="687" y="18"/>
                  <a:pt x="482" y="0"/>
                  <a:pt x="292" y="41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58000">
                <a:schemeClr val="accent1"/>
              </a:gs>
              <a:gs pos="100000">
                <a:schemeClr val="tx2"/>
              </a:gs>
            </a:gsLst>
            <a:lin ang="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Freeform 5"/>
          <p:cNvSpPr/>
          <p:nvPr/>
        </p:nvSpPr>
        <p:spPr bwMode="auto">
          <a:xfrm flipH="1" flipV="1">
            <a:off x="197644" y="-11430"/>
            <a:ext cx="8796814" cy="658495"/>
          </a:xfrm>
          <a:custGeom>
            <a:avLst/>
            <a:gdLst>
              <a:gd name="T0" fmla="*/ 80 w 1029"/>
              <a:gd name="T1" fmla="*/ 110 h 255"/>
              <a:gd name="T2" fmla="*/ 0 w 1029"/>
              <a:gd name="T3" fmla="*/ 138 h 255"/>
              <a:gd name="T4" fmla="*/ 172 w 1029"/>
              <a:gd name="T5" fmla="*/ 81 h 255"/>
              <a:gd name="T6" fmla="*/ 1029 w 1029"/>
              <a:gd name="T7" fmla="*/ 234 h 255"/>
              <a:gd name="T8" fmla="*/ 1029 w 1029"/>
              <a:gd name="T9" fmla="*/ 255 h 255"/>
              <a:gd name="T10" fmla="*/ 1028 w 1029"/>
              <a:gd name="T11" fmla="*/ 255 h 255"/>
              <a:gd name="T12" fmla="*/ 80 w 1029"/>
              <a:gd name="T13" fmla="*/ 110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9" h="255">
                <a:moveTo>
                  <a:pt x="80" y="110"/>
                </a:moveTo>
                <a:cubicBezTo>
                  <a:pt x="53" y="119"/>
                  <a:pt x="26" y="128"/>
                  <a:pt x="0" y="138"/>
                </a:cubicBezTo>
                <a:cubicBezTo>
                  <a:pt x="57" y="116"/>
                  <a:pt x="114" y="96"/>
                  <a:pt x="172" y="81"/>
                </a:cubicBezTo>
                <a:cubicBezTo>
                  <a:pt x="444" y="0"/>
                  <a:pt x="744" y="14"/>
                  <a:pt x="1029" y="234"/>
                </a:cubicBezTo>
                <a:cubicBezTo>
                  <a:pt x="1029" y="241"/>
                  <a:pt x="1029" y="248"/>
                  <a:pt x="1029" y="255"/>
                </a:cubicBezTo>
                <a:cubicBezTo>
                  <a:pt x="1028" y="255"/>
                  <a:pt x="1028" y="255"/>
                  <a:pt x="1028" y="255"/>
                </a:cubicBezTo>
                <a:cubicBezTo>
                  <a:pt x="716" y="17"/>
                  <a:pt x="380" y="7"/>
                  <a:pt x="80" y="110"/>
                </a:cubicBezTo>
                <a:close/>
              </a:path>
            </a:pathLst>
          </a:custGeom>
          <a:gradFill>
            <a:gsLst>
              <a:gs pos="100000">
                <a:srgbClr val="13589A">
                  <a:alpha val="100000"/>
                  <a:lumMod val="97000"/>
                </a:srgbClr>
              </a:gs>
              <a:gs pos="100000">
                <a:srgbClr val="154C84">
                  <a:alpha val="100000"/>
                </a:srgbClr>
              </a:gs>
              <a:gs pos="3000">
                <a:schemeClr val="tx2">
                  <a:alpha val="21000"/>
                </a:schemeClr>
              </a:gs>
            </a:gsLst>
            <a:lin ang="108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40005" y="44450"/>
            <a:ext cx="9092565" cy="823928"/>
            <a:chOff x="-7938" y="915988"/>
            <a:chExt cx="12193589" cy="2406923"/>
          </a:xfrm>
        </p:grpSpPr>
        <p:sp>
          <p:nvSpPr>
            <p:cNvPr id="3" name="Freeform 5"/>
            <p:cNvSpPr/>
            <p:nvPr/>
          </p:nvSpPr>
          <p:spPr bwMode="auto">
            <a:xfrm>
              <a:off x="4411663" y="915988"/>
              <a:ext cx="7773988" cy="1635125"/>
            </a:xfrm>
            <a:custGeom>
              <a:avLst/>
              <a:gdLst>
                <a:gd name="T0" fmla="*/ 80 w 1029"/>
                <a:gd name="T1" fmla="*/ 110 h 255"/>
                <a:gd name="T2" fmla="*/ 0 w 1029"/>
                <a:gd name="T3" fmla="*/ 138 h 255"/>
                <a:gd name="T4" fmla="*/ 172 w 1029"/>
                <a:gd name="T5" fmla="*/ 81 h 255"/>
                <a:gd name="T6" fmla="*/ 1029 w 1029"/>
                <a:gd name="T7" fmla="*/ 234 h 255"/>
                <a:gd name="T8" fmla="*/ 1029 w 1029"/>
                <a:gd name="T9" fmla="*/ 255 h 255"/>
                <a:gd name="T10" fmla="*/ 1028 w 1029"/>
                <a:gd name="T11" fmla="*/ 255 h 255"/>
                <a:gd name="T12" fmla="*/ 80 w 1029"/>
                <a:gd name="T13" fmla="*/ 11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9" h="255">
                  <a:moveTo>
                    <a:pt x="80" y="110"/>
                  </a:moveTo>
                  <a:cubicBezTo>
                    <a:pt x="53" y="119"/>
                    <a:pt x="26" y="128"/>
                    <a:pt x="0" y="138"/>
                  </a:cubicBezTo>
                  <a:cubicBezTo>
                    <a:pt x="57" y="116"/>
                    <a:pt x="114" y="96"/>
                    <a:pt x="172" y="81"/>
                  </a:cubicBezTo>
                  <a:cubicBezTo>
                    <a:pt x="444" y="0"/>
                    <a:pt x="744" y="14"/>
                    <a:pt x="1029" y="234"/>
                  </a:cubicBezTo>
                  <a:cubicBezTo>
                    <a:pt x="1029" y="241"/>
                    <a:pt x="1029" y="248"/>
                    <a:pt x="1029" y="255"/>
                  </a:cubicBezTo>
                  <a:cubicBezTo>
                    <a:pt x="1028" y="255"/>
                    <a:pt x="1028" y="255"/>
                    <a:pt x="1028" y="255"/>
                  </a:cubicBezTo>
                  <a:cubicBezTo>
                    <a:pt x="716" y="17"/>
                    <a:pt x="380" y="7"/>
                    <a:pt x="80" y="110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520700" y="1800225"/>
              <a:ext cx="3890963" cy="1295400"/>
            </a:xfrm>
            <a:custGeom>
              <a:avLst/>
              <a:gdLst>
                <a:gd name="T0" fmla="*/ 515 w 515"/>
                <a:gd name="T1" fmla="*/ 0 h 202"/>
                <a:gd name="T2" fmla="*/ 9 w 515"/>
                <a:gd name="T3" fmla="*/ 202 h 202"/>
                <a:gd name="T4" fmla="*/ 0 w 515"/>
                <a:gd name="T5" fmla="*/ 202 h 202"/>
                <a:gd name="T6" fmla="*/ 515 w 515"/>
                <a:gd name="T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5" h="202">
                  <a:moveTo>
                    <a:pt x="515" y="0"/>
                  </a:moveTo>
                  <a:cubicBezTo>
                    <a:pt x="351" y="63"/>
                    <a:pt x="185" y="139"/>
                    <a:pt x="9" y="202"/>
                  </a:cubicBezTo>
                  <a:cubicBezTo>
                    <a:pt x="0" y="202"/>
                    <a:pt x="0" y="202"/>
                    <a:pt x="0" y="202"/>
                  </a:cubicBezTo>
                  <a:cubicBezTo>
                    <a:pt x="179" y="140"/>
                    <a:pt x="348" y="62"/>
                    <a:pt x="515" y="0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7"/>
            <p:cNvSpPr/>
            <p:nvPr/>
          </p:nvSpPr>
          <p:spPr bwMode="auto">
            <a:xfrm>
              <a:off x="2447925" y="1768475"/>
              <a:ext cx="2092325" cy="685800"/>
            </a:xfrm>
            <a:custGeom>
              <a:avLst/>
              <a:gdLst>
                <a:gd name="T0" fmla="*/ 0 w 277"/>
                <a:gd name="T1" fmla="*/ 107 h 107"/>
                <a:gd name="T2" fmla="*/ 277 w 277"/>
                <a:gd name="T3" fmla="*/ 0 h 107"/>
                <a:gd name="T4" fmla="*/ 0 w 277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7" h="107">
                  <a:moveTo>
                    <a:pt x="0" y="107"/>
                  </a:moveTo>
                  <a:cubicBezTo>
                    <a:pt x="93" y="68"/>
                    <a:pt x="185" y="31"/>
                    <a:pt x="277" y="0"/>
                  </a:cubicBezTo>
                  <a:cubicBezTo>
                    <a:pt x="185" y="32"/>
                    <a:pt x="93" y="69"/>
                    <a:pt x="0" y="107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8"/>
            <p:cNvSpPr/>
            <p:nvPr/>
          </p:nvSpPr>
          <p:spPr bwMode="auto">
            <a:xfrm>
              <a:off x="4540250" y="1114425"/>
              <a:ext cx="7645400" cy="2208486"/>
            </a:xfrm>
            <a:custGeom>
              <a:avLst/>
              <a:gdLst>
                <a:gd name="T0" fmla="*/ 0 w 1012"/>
                <a:gd name="T1" fmla="*/ 102 h 232"/>
                <a:gd name="T2" fmla="*/ 410 w 1012"/>
                <a:gd name="T3" fmla="*/ 20 h 232"/>
                <a:gd name="T4" fmla="*/ 895 w 1012"/>
                <a:gd name="T5" fmla="*/ 149 h 232"/>
                <a:gd name="T6" fmla="*/ 1012 w 1012"/>
                <a:gd name="T7" fmla="*/ 227 h 232"/>
                <a:gd name="T8" fmla="*/ 1012 w 1012"/>
                <a:gd name="T9" fmla="*/ 232 h 232"/>
                <a:gd name="T10" fmla="*/ 611 w 1012"/>
                <a:gd name="T11" fmla="*/ 45 h 232"/>
                <a:gd name="T12" fmla="*/ 0 w 1012"/>
                <a:gd name="T13" fmla="*/ 10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2" h="232">
                  <a:moveTo>
                    <a:pt x="0" y="102"/>
                  </a:moveTo>
                  <a:cubicBezTo>
                    <a:pt x="135" y="56"/>
                    <a:pt x="270" y="22"/>
                    <a:pt x="410" y="20"/>
                  </a:cubicBezTo>
                  <a:cubicBezTo>
                    <a:pt x="569" y="16"/>
                    <a:pt x="734" y="55"/>
                    <a:pt x="895" y="149"/>
                  </a:cubicBezTo>
                  <a:cubicBezTo>
                    <a:pt x="934" y="172"/>
                    <a:pt x="973" y="198"/>
                    <a:pt x="1012" y="227"/>
                  </a:cubicBezTo>
                  <a:cubicBezTo>
                    <a:pt x="1012" y="229"/>
                    <a:pt x="1012" y="231"/>
                    <a:pt x="1012" y="232"/>
                  </a:cubicBezTo>
                  <a:cubicBezTo>
                    <a:pt x="883" y="136"/>
                    <a:pt x="745" y="72"/>
                    <a:pt x="611" y="45"/>
                  </a:cubicBezTo>
                  <a:cubicBezTo>
                    <a:pt x="401" y="0"/>
                    <a:pt x="198" y="36"/>
                    <a:pt x="0" y="102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2727325" y="2359025"/>
              <a:ext cx="0" cy="6350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2727325" y="2344738"/>
              <a:ext cx="52388" cy="14288"/>
            </a:xfrm>
            <a:custGeom>
              <a:avLst/>
              <a:gdLst>
                <a:gd name="T0" fmla="*/ 0 w 7"/>
                <a:gd name="T1" fmla="*/ 2 h 2"/>
                <a:gd name="T2" fmla="*/ 7 w 7"/>
                <a:gd name="T3" fmla="*/ 0 h 2"/>
                <a:gd name="T4" fmla="*/ 0 w 7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">
                  <a:moveTo>
                    <a:pt x="0" y="2"/>
                  </a:moveTo>
                  <a:cubicBezTo>
                    <a:pt x="3" y="1"/>
                    <a:pt x="5" y="1"/>
                    <a:pt x="7" y="0"/>
                  </a:cubicBezTo>
                  <a:cubicBezTo>
                    <a:pt x="5" y="1"/>
                    <a:pt x="3" y="1"/>
                    <a:pt x="0" y="2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1"/>
            <p:cNvSpPr/>
            <p:nvPr/>
          </p:nvSpPr>
          <p:spPr bwMode="auto">
            <a:xfrm>
              <a:off x="2779713" y="2249488"/>
              <a:ext cx="271463" cy="95250"/>
            </a:xfrm>
            <a:custGeom>
              <a:avLst/>
              <a:gdLst>
                <a:gd name="T0" fmla="*/ 0 w 36"/>
                <a:gd name="T1" fmla="*/ 15 h 15"/>
                <a:gd name="T2" fmla="*/ 36 w 36"/>
                <a:gd name="T3" fmla="*/ 0 h 15"/>
                <a:gd name="T4" fmla="*/ 0 w 36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5">
                  <a:moveTo>
                    <a:pt x="0" y="15"/>
                  </a:moveTo>
                  <a:cubicBezTo>
                    <a:pt x="12" y="10"/>
                    <a:pt x="24" y="5"/>
                    <a:pt x="36" y="0"/>
                  </a:cubicBezTo>
                  <a:cubicBezTo>
                    <a:pt x="24" y="5"/>
                    <a:pt x="12" y="10"/>
                    <a:pt x="0" y="15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2"/>
            <p:cNvSpPr/>
            <p:nvPr/>
          </p:nvSpPr>
          <p:spPr bwMode="auto">
            <a:xfrm>
              <a:off x="265113" y="2365375"/>
              <a:ext cx="2462213" cy="730250"/>
            </a:xfrm>
            <a:custGeom>
              <a:avLst/>
              <a:gdLst>
                <a:gd name="T0" fmla="*/ 326 w 326"/>
                <a:gd name="T1" fmla="*/ 0 h 114"/>
                <a:gd name="T2" fmla="*/ 15 w 326"/>
                <a:gd name="T3" fmla="*/ 114 h 114"/>
                <a:gd name="T4" fmla="*/ 0 w 326"/>
                <a:gd name="T5" fmla="*/ 114 h 114"/>
                <a:gd name="T6" fmla="*/ 326 w 326"/>
                <a:gd name="T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6" h="114">
                  <a:moveTo>
                    <a:pt x="326" y="0"/>
                  </a:moveTo>
                  <a:cubicBezTo>
                    <a:pt x="225" y="40"/>
                    <a:pt x="122" y="80"/>
                    <a:pt x="15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113" y="80"/>
                    <a:pt x="221" y="41"/>
                    <a:pt x="326" y="0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-7938" y="2211388"/>
              <a:ext cx="3211513" cy="884238"/>
            </a:xfrm>
            <a:custGeom>
              <a:avLst/>
              <a:gdLst>
                <a:gd name="T0" fmla="*/ 131 w 425"/>
                <a:gd name="T1" fmla="*/ 100 h 138"/>
                <a:gd name="T2" fmla="*/ 425 w 425"/>
                <a:gd name="T3" fmla="*/ 0 h 138"/>
                <a:gd name="T4" fmla="*/ 220 w 425"/>
                <a:gd name="T5" fmla="*/ 72 h 138"/>
                <a:gd name="T6" fmla="*/ 5 w 425"/>
                <a:gd name="T7" fmla="*/ 138 h 138"/>
                <a:gd name="T8" fmla="*/ 0 w 425"/>
                <a:gd name="T9" fmla="*/ 138 h 138"/>
                <a:gd name="T10" fmla="*/ 131 w 425"/>
                <a:gd name="T11" fmla="*/ 10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5" h="138">
                  <a:moveTo>
                    <a:pt x="131" y="100"/>
                  </a:moveTo>
                  <a:cubicBezTo>
                    <a:pt x="232" y="69"/>
                    <a:pt x="329" y="34"/>
                    <a:pt x="425" y="0"/>
                  </a:cubicBezTo>
                  <a:cubicBezTo>
                    <a:pt x="358" y="24"/>
                    <a:pt x="290" y="49"/>
                    <a:pt x="220" y="72"/>
                  </a:cubicBezTo>
                  <a:cubicBezTo>
                    <a:pt x="150" y="96"/>
                    <a:pt x="78" y="118"/>
                    <a:pt x="5" y="13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44" y="126"/>
                    <a:pt x="88" y="114"/>
                    <a:pt x="131" y="100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4"/>
            <p:cNvSpPr/>
            <p:nvPr/>
          </p:nvSpPr>
          <p:spPr bwMode="auto">
            <a:xfrm>
              <a:off x="3203575" y="1344613"/>
              <a:ext cx="8982075" cy="1681163"/>
            </a:xfrm>
            <a:custGeom>
              <a:avLst/>
              <a:gdLst>
                <a:gd name="T0" fmla="*/ 242 w 1189"/>
                <a:gd name="T1" fmla="*/ 59 h 262"/>
                <a:gd name="T2" fmla="*/ 0 w 1189"/>
                <a:gd name="T3" fmla="*/ 135 h 262"/>
                <a:gd name="T4" fmla="*/ 471 w 1189"/>
                <a:gd name="T5" fmla="*/ 19 h 262"/>
                <a:gd name="T6" fmla="*/ 966 w 1189"/>
                <a:gd name="T7" fmla="*/ 118 h 262"/>
                <a:gd name="T8" fmla="*/ 1189 w 1189"/>
                <a:gd name="T9" fmla="*/ 252 h 262"/>
                <a:gd name="T10" fmla="*/ 1189 w 1189"/>
                <a:gd name="T11" fmla="*/ 262 h 262"/>
                <a:gd name="T12" fmla="*/ 791 w 1189"/>
                <a:gd name="T13" fmla="*/ 59 h 262"/>
                <a:gd name="T14" fmla="*/ 242 w 1189"/>
                <a:gd name="T15" fmla="*/ 5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9" h="262">
                  <a:moveTo>
                    <a:pt x="242" y="59"/>
                  </a:moveTo>
                  <a:cubicBezTo>
                    <a:pt x="161" y="80"/>
                    <a:pt x="81" y="107"/>
                    <a:pt x="0" y="135"/>
                  </a:cubicBezTo>
                  <a:cubicBezTo>
                    <a:pt x="156" y="79"/>
                    <a:pt x="310" y="28"/>
                    <a:pt x="471" y="19"/>
                  </a:cubicBezTo>
                  <a:cubicBezTo>
                    <a:pt x="632" y="8"/>
                    <a:pt x="801" y="40"/>
                    <a:pt x="966" y="118"/>
                  </a:cubicBezTo>
                  <a:cubicBezTo>
                    <a:pt x="1042" y="154"/>
                    <a:pt x="1118" y="200"/>
                    <a:pt x="1189" y="252"/>
                  </a:cubicBezTo>
                  <a:cubicBezTo>
                    <a:pt x="1189" y="255"/>
                    <a:pt x="1189" y="259"/>
                    <a:pt x="1189" y="262"/>
                  </a:cubicBezTo>
                  <a:cubicBezTo>
                    <a:pt x="1066" y="173"/>
                    <a:pt x="929" y="100"/>
                    <a:pt x="791" y="59"/>
                  </a:cubicBezTo>
                  <a:cubicBezTo>
                    <a:pt x="600" y="0"/>
                    <a:pt x="417" y="12"/>
                    <a:pt x="242" y="59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5"/>
            <p:cNvSpPr/>
            <p:nvPr/>
          </p:nvSpPr>
          <p:spPr bwMode="auto">
            <a:xfrm>
              <a:off x="196850" y="2198688"/>
              <a:ext cx="3006725" cy="896938"/>
            </a:xfrm>
            <a:custGeom>
              <a:avLst/>
              <a:gdLst>
                <a:gd name="T0" fmla="*/ 398 w 398"/>
                <a:gd name="T1" fmla="*/ 0 h 140"/>
                <a:gd name="T2" fmla="*/ 10 w 398"/>
                <a:gd name="T3" fmla="*/ 140 h 140"/>
                <a:gd name="T4" fmla="*/ 0 w 398"/>
                <a:gd name="T5" fmla="*/ 140 h 140"/>
                <a:gd name="T6" fmla="*/ 398 w 398"/>
                <a:gd name="T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8" h="140">
                  <a:moveTo>
                    <a:pt x="398" y="0"/>
                  </a:moveTo>
                  <a:cubicBezTo>
                    <a:pt x="273" y="49"/>
                    <a:pt x="145" y="99"/>
                    <a:pt x="10" y="14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38" y="99"/>
                    <a:pt x="270" y="49"/>
                    <a:pt x="398" y="0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6"/>
            <p:cNvSpPr/>
            <p:nvPr/>
          </p:nvSpPr>
          <p:spPr bwMode="auto">
            <a:xfrm>
              <a:off x="90488" y="2108200"/>
              <a:ext cx="3430588" cy="987425"/>
            </a:xfrm>
            <a:custGeom>
              <a:avLst/>
              <a:gdLst>
                <a:gd name="T0" fmla="*/ 454 w 454"/>
                <a:gd name="T1" fmla="*/ 0 h 154"/>
                <a:gd name="T2" fmla="*/ 245 w 454"/>
                <a:gd name="T3" fmla="*/ 76 h 154"/>
                <a:gd name="T4" fmla="*/ 8 w 454"/>
                <a:gd name="T5" fmla="*/ 154 h 154"/>
                <a:gd name="T6" fmla="*/ 0 w 454"/>
                <a:gd name="T7" fmla="*/ 154 h 154"/>
                <a:gd name="T8" fmla="*/ 454 w 454"/>
                <a:gd name="T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" h="154">
                  <a:moveTo>
                    <a:pt x="454" y="0"/>
                  </a:moveTo>
                  <a:cubicBezTo>
                    <a:pt x="385" y="25"/>
                    <a:pt x="316" y="51"/>
                    <a:pt x="245" y="76"/>
                  </a:cubicBezTo>
                  <a:cubicBezTo>
                    <a:pt x="168" y="105"/>
                    <a:pt x="89" y="131"/>
                    <a:pt x="8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158" y="109"/>
                    <a:pt x="307" y="51"/>
                    <a:pt x="454" y="0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7"/>
            <p:cNvSpPr/>
            <p:nvPr/>
          </p:nvSpPr>
          <p:spPr bwMode="auto">
            <a:xfrm>
              <a:off x="3521075" y="1312863"/>
              <a:ext cx="8664575" cy="1628775"/>
            </a:xfrm>
            <a:custGeom>
              <a:avLst/>
              <a:gdLst>
                <a:gd name="T0" fmla="*/ 292 w 1147"/>
                <a:gd name="T1" fmla="*/ 41 h 254"/>
                <a:gd name="T2" fmla="*/ 0 w 1147"/>
                <a:gd name="T3" fmla="*/ 124 h 254"/>
                <a:gd name="T4" fmla="*/ 254 w 1147"/>
                <a:gd name="T5" fmla="*/ 46 h 254"/>
                <a:gd name="T6" fmla="*/ 733 w 1147"/>
                <a:gd name="T7" fmla="*/ 45 h 254"/>
                <a:gd name="T8" fmla="*/ 1147 w 1147"/>
                <a:gd name="T9" fmla="*/ 247 h 254"/>
                <a:gd name="T10" fmla="*/ 1147 w 1147"/>
                <a:gd name="T11" fmla="*/ 254 h 254"/>
                <a:gd name="T12" fmla="*/ 888 w 1147"/>
                <a:gd name="T13" fmla="*/ 105 h 254"/>
                <a:gd name="T14" fmla="*/ 292 w 1147"/>
                <a:gd name="T15" fmla="*/ 4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7" h="254">
                  <a:moveTo>
                    <a:pt x="292" y="41"/>
                  </a:moveTo>
                  <a:cubicBezTo>
                    <a:pt x="194" y="60"/>
                    <a:pt x="97" y="91"/>
                    <a:pt x="0" y="124"/>
                  </a:cubicBezTo>
                  <a:cubicBezTo>
                    <a:pt x="84" y="94"/>
                    <a:pt x="168" y="65"/>
                    <a:pt x="254" y="46"/>
                  </a:cubicBezTo>
                  <a:cubicBezTo>
                    <a:pt x="408" y="10"/>
                    <a:pt x="569" y="3"/>
                    <a:pt x="733" y="45"/>
                  </a:cubicBezTo>
                  <a:cubicBezTo>
                    <a:pt x="873" y="78"/>
                    <a:pt x="1017" y="151"/>
                    <a:pt x="1147" y="247"/>
                  </a:cubicBezTo>
                  <a:cubicBezTo>
                    <a:pt x="1147" y="249"/>
                    <a:pt x="1147" y="252"/>
                    <a:pt x="1147" y="254"/>
                  </a:cubicBezTo>
                  <a:cubicBezTo>
                    <a:pt x="1064" y="194"/>
                    <a:pt x="977" y="143"/>
                    <a:pt x="888" y="105"/>
                  </a:cubicBezTo>
                  <a:cubicBezTo>
                    <a:pt x="687" y="18"/>
                    <a:pt x="482" y="0"/>
                    <a:pt x="292" y="41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2" name="文本框 4"/>
          <p:cNvSpPr txBox="1"/>
          <p:nvPr/>
        </p:nvSpPr>
        <p:spPr>
          <a:xfrm>
            <a:off x="636410" y="1066342"/>
            <a:ext cx="5813778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一、相似矩阵</a:t>
            </a:r>
            <a:endParaRPr lang="zh-CN" altLang="en-US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6"/>
          <p:cNvSpPr txBox="1"/>
          <p:nvPr/>
        </p:nvSpPr>
        <p:spPr>
          <a:xfrm>
            <a:off x="2216849" y="1832540"/>
            <a:ext cx="6197600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设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A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,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B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是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n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阶方阵，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若有可逆方阵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P 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, 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使得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 </a:t>
            </a:r>
            <a:endParaRPr lang="zh-CN" altLang="en-US" sz="2400" b="1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</p:txBody>
      </p:sp>
      <p:sp>
        <p:nvSpPr>
          <p:cNvPr id="36" name="文本框 5"/>
          <p:cNvSpPr txBox="1"/>
          <p:nvPr/>
        </p:nvSpPr>
        <p:spPr>
          <a:xfrm>
            <a:off x="731654" y="1850808"/>
            <a:ext cx="1910639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定义</a:t>
            </a:r>
          </a:p>
        </p:txBody>
      </p:sp>
      <p:graphicFrame>
        <p:nvGraphicFramePr>
          <p:cNvPr id="37" name="对象 36"/>
          <p:cNvGraphicFramePr>
            <a:graphicFrameLocks noChangeAspect="1"/>
          </p:cNvGraphicFramePr>
          <p:nvPr/>
        </p:nvGraphicFramePr>
        <p:xfrm>
          <a:off x="699909" y="2359380"/>
          <a:ext cx="1631524" cy="5075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678400" imgH="5486400" progId="Equation.DSMT4">
                  <p:embed/>
                </p:oleObj>
              </mc:Choice>
              <mc:Fallback>
                <p:oleObj name="Equation" r:id="rId2" imgW="17678400" imgH="5486400" progId="Equation.DSMT4">
                  <p:embed/>
                  <p:pic>
                    <p:nvPicPr>
                      <p:cNvPr id="0" name="图片 364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909" y="2359380"/>
                        <a:ext cx="1631524" cy="5075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文本框 5"/>
          <p:cNvSpPr txBox="1"/>
          <p:nvPr/>
        </p:nvSpPr>
        <p:spPr>
          <a:xfrm>
            <a:off x="2432760" y="2367139"/>
            <a:ext cx="3619489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则称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B 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是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A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的相似矩阵，</a:t>
            </a:r>
          </a:p>
        </p:txBody>
      </p:sp>
      <p:sp>
        <p:nvSpPr>
          <p:cNvPr id="39" name="文本框 5"/>
          <p:cNvSpPr txBox="1"/>
          <p:nvPr/>
        </p:nvSpPr>
        <p:spPr>
          <a:xfrm>
            <a:off x="642060" y="2875139"/>
            <a:ext cx="1079489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相似， </a:t>
            </a:r>
          </a:p>
        </p:txBody>
      </p:sp>
      <p:sp>
        <p:nvSpPr>
          <p:cNvPr id="40" name="文本框 5"/>
          <p:cNvSpPr txBox="1"/>
          <p:nvPr/>
        </p:nvSpPr>
        <p:spPr>
          <a:xfrm>
            <a:off x="1562804" y="2875139"/>
            <a:ext cx="1079489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记作： </a:t>
            </a:r>
          </a:p>
        </p:txBody>
      </p:sp>
      <p:graphicFrame>
        <p:nvGraphicFramePr>
          <p:cNvPr id="41" name="对象 40"/>
          <p:cNvGraphicFramePr>
            <a:graphicFrameLocks noChangeAspect="1"/>
          </p:cNvGraphicFramePr>
          <p:nvPr/>
        </p:nvGraphicFramePr>
        <p:xfrm>
          <a:off x="2532762" y="2904981"/>
          <a:ext cx="955675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363200" imgH="4267200" progId="Equation.DSMT4">
                  <p:embed/>
                </p:oleObj>
              </mc:Choice>
              <mc:Fallback>
                <p:oleObj name="Equation" r:id="rId4" imgW="10363200" imgH="4267200" progId="Equation.DSMT4">
                  <p:embed/>
                  <p:pic>
                    <p:nvPicPr>
                      <p:cNvPr id="0" name="图片 364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2762" y="2904981"/>
                        <a:ext cx="955675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文本框 5"/>
          <p:cNvSpPr txBox="1"/>
          <p:nvPr/>
        </p:nvSpPr>
        <p:spPr>
          <a:xfrm>
            <a:off x="5880785" y="2354760"/>
            <a:ext cx="2501889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或称方阵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A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与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B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</a:t>
            </a:r>
          </a:p>
        </p:txBody>
      </p:sp>
      <p:cxnSp>
        <p:nvCxnSpPr>
          <p:cNvPr id="43" name="直接连接符 42"/>
          <p:cNvCxnSpPr/>
          <p:nvPr/>
        </p:nvCxnSpPr>
        <p:spPr>
          <a:xfrm>
            <a:off x="4534605" y="2828804"/>
            <a:ext cx="117474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769049" y="3336804"/>
            <a:ext cx="5461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38123"/>
              </p:ext>
            </p:extLst>
          </p:nvPr>
        </p:nvGraphicFramePr>
        <p:xfrm>
          <a:off x="1602864" y="4485429"/>
          <a:ext cx="1191085" cy="525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277600" imgH="4876800" progId="Equation.DSMT4">
                  <p:embed/>
                </p:oleObj>
              </mc:Choice>
              <mc:Fallback>
                <p:oleObj name="Equation" r:id="rId6" imgW="11277600" imgH="48768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2864" y="4485429"/>
                        <a:ext cx="1191085" cy="5253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3667385"/>
              </p:ext>
            </p:extLst>
          </p:nvPr>
        </p:nvGraphicFramePr>
        <p:xfrm>
          <a:off x="2846663" y="4521839"/>
          <a:ext cx="249713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4993600" imgH="4876800" progId="Equation.DSMT4">
                  <p:embed/>
                </p:oleObj>
              </mc:Choice>
              <mc:Fallback>
                <p:oleObj name="Equation" r:id="rId8" imgW="24993600" imgH="48768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6663" y="4521839"/>
                        <a:ext cx="2497138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8370242"/>
              </p:ext>
            </p:extLst>
          </p:nvPr>
        </p:nvGraphicFramePr>
        <p:xfrm>
          <a:off x="5434594" y="4492665"/>
          <a:ext cx="3697975" cy="472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8404800" imgH="4876800" progId="Equation.DSMT4">
                  <p:embed/>
                </p:oleObj>
              </mc:Choice>
              <mc:Fallback>
                <p:oleObj name="Equation" r:id="rId10" imgW="38404800" imgH="48768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4594" y="4492665"/>
                        <a:ext cx="3697975" cy="4727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731654" y="384531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n-ea"/>
                <a:ea typeface="+mn-ea"/>
              </a:rPr>
              <a:t>性质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FCEFEF5-D992-E049-98C5-AF1791F66EB0}"/>
              </a:ext>
            </a:extLst>
          </p:cNvPr>
          <p:cNvSpPr/>
          <p:nvPr/>
        </p:nvSpPr>
        <p:spPr>
          <a:xfrm>
            <a:off x="3543299" y="2861205"/>
            <a:ext cx="42849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可逆方阵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P</a:t>
            </a:r>
            <a:r>
              <a:rPr lang="zh-CN" altLang="en-US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称为相似变换矩阵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.</a:t>
            </a:r>
            <a:endParaRPr lang="zh-CN" altLang="en-US" sz="2400" dirty="0"/>
          </a:p>
        </p:txBody>
      </p:sp>
      <p:sp>
        <p:nvSpPr>
          <p:cNvPr id="50" name="TextBox 44">
            <a:extLst>
              <a:ext uri="{FF2B5EF4-FFF2-40B4-BE49-F238E27FC236}">
                <a16:creationId xmlns:a16="http://schemas.microsoft.com/office/drawing/2014/main" id="{6225A043-33FC-2641-B0C2-0D8795169CBF}"/>
              </a:ext>
            </a:extLst>
          </p:cNvPr>
          <p:cNvSpPr txBox="1"/>
          <p:nvPr/>
        </p:nvSpPr>
        <p:spPr>
          <a:xfrm>
            <a:off x="1638610" y="5265224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+mn-ea"/>
                <a:ea typeface="+mn-ea"/>
              </a:rPr>
              <a:t>（</a:t>
            </a:r>
            <a:r>
              <a:rPr lang="en-US" altLang="zh-CN" sz="2400" b="1" dirty="0">
                <a:latin typeface="+mn-ea"/>
                <a:ea typeface="+mn-ea"/>
              </a:rPr>
              <a:t>2</a:t>
            </a:r>
            <a:r>
              <a:rPr lang="zh-CN" altLang="en-US" sz="2400" b="1" dirty="0">
                <a:latin typeface="+mn-ea"/>
                <a:ea typeface="+mn-ea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0C78B9C9-AB26-F94B-A818-B9767BC328F0}"/>
                  </a:ext>
                </a:extLst>
              </p:cNvPr>
              <p:cNvSpPr txBox="1"/>
              <p:nvPr/>
            </p:nvSpPr>
            <p:spPr>
              <a:xfrm>
                <a:off x="3337081" y="5280614"/>
                <a:ext cx="156600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zh-CN" altLang="en-US" sz="2800" i="1" smtClean="0">
                          <a:latin typeface="Cambria Math" panose="02040503050406030204" pitchFamily="18" charset="0"/>
                        </a:rPr>
                        <m:t>≅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0C78B9C9-AB26-F94B-A818-B9767BC32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081" y="5280614"/>
                <a:ext cx="1566006" cy="430887"/>
              </a:xfrm>
              <a:prstGeom prst="rect">
                <a:avLst/>
              </a:prstGeom>
              <a:blipFill>
                <a:blip r:embed="rId13"/>
                <a:stretch>
                  <a:fillRect l="-2419" r="-3226" b="-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BA97C542-9CF3-F941-937D-9B882BE0D2C1}"/>
                  </a:ext>
                </a:extLst>
              </p:cNvPr>
              <p:cNvSpPr/>
              <p:nvPr/>
            </p:nvSpPr>
            <p:spPr>
              <a:xfrm>
                <a:off x="2409962" y="5250118"/>
                <a:ext cx="10169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zh-CN" altLang="en-US" sz="28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kumimoji="1" lang="en-US" altLang="zh-CN" sz="2800" i="1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BA97C542-9CF3-F941-937D-9B882BE0D2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962" y="5250118"/>
                <a:ext cx="101694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文本框 52">
            <a:extLst>
              <a:ext uri="{FF2B5EF4-FFF2-40B4-BE49-F238E27FC236}">
                <a16:creationId xmlns:a16="http://schemas.microsoft.com/office/drawing/2014/main" id="{0550869B-4A64-4945-B201-70EDA5EC4B10}"/>
              </a:ext>
            </a:extLst>
          </p:cNvPr>
          <p:cNvSpPr txBox="1"/>
          <p:nvPr/>
        </p:nvSpPr>
        <p:spPr>
          <a:xfrm>
            <a:off x="5017001" y="528061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+mn-ea"/>
                <a:ea typeface="+mn-ea"/>
              </a:rPr>
              <a:t>反之不成立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CD166A7-CAAA-9A46-9144-8E465BDA6F54}"/>
              </a:ext>
            </a:extLst>
          </p:cNvPr>
          <p:cNvSpPr txBox="1"/>
          <p:nvPr/>
        </p:nvSpPr>
        <p:spPr>
          <a:xfrm>
            <a:off x="5203693" y="477454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相似变换矩阵分别是？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2" grpId="0"/>
      <p:bldP spid="33" grpId="0"/>
      <p:bldP spid="36" grpId="0"/>
      <p:bldP spid="38" grpId="0"/>
      <p:bldP spid="39" grpId="0"/>
      <p:bldP spid="40" grpId="0"/>
      <p:bldP spid="42" grpId="0"/>
      <p:bldP spid="17" grpId="0"/>
      <p:bldP spid="11" grpId="0"/>
      <p:bldP spid="50" grpId="0"/>
      <p:bldP spid="51" grpId="0"/>
      <p:bldP spid="52" grpId="0"/>
      <p:bldP spid="53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 bwMode="auto">
          <a:xfrm flipH="1" flipV="1">
            <a:off x="502444" y="-11430"/>
            <a:ext cx="8630126" cy="756285"/>
          </a:xfrm>
          <a:custGeom>
            <a:avLst/>
            <a:gdLst>
              <a:gd name="T0" fmla="*/ 0 w 1012"/>
              <a:gd name="T1" fmla="*/ 102 h 232"/>
              <a:gd name="T2" fmla="*/ 410 w 1012"/>
              <a:gd name="T3" fmla="*/ 20 h 232"/>
              <a:gd name="T4" fmla="*/ 895 w 1012"/>
              <a:gd name="T5" fmla="*/ 149 h 232"/>
              <a:gd name="T6" fmla="*/ 1012 w 1012"/>
              <a:gd name="T7" fmla="*/ 227 h 232"/>
              <a:gd name="T8" fmla="*/ 1012 w 1012"/>
              <a:gd name="T9" fmla="*/ 232 h 232"/>
              <a:gd name="T10" fmla="*/ 611 w 1012"/>
              <a:gd name="T11" fmla="*/ 45 h 232"/>
              <a:gd name="T12" fmla="*/ 0 w 1012"/>
              <a:gd name="T13" fmla="*/ 102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12" h="232">
                <a:moveTo>
                  <a:pt x="0" y="102"/>
                </a:moveTo>
                <a:cubicBezTo>
                  <a:pt x="135" y="56"/>
                  <a:pt x="270" y="22"/>
                  <a:pt x="410" y="20"/>
                </a:cubicBezTo>
                <a:cubicBezTo>
                  <a:pt x="569" y="16"/>
                  <a:pt x="734" y="55"/>
                  <a:pt x="895" y="149"/>
                </a:cubicBezTo>
                <a:cubicBezTo>
                  <a:pt x="934" y="172"/>
                  <a:pt x="973" y="198"/>
                  <a:pt x="1012" y="227"/>
                </a:cubicBezTo>
                <a:cubicBezTo>
                  <a:pt x="1012" y="229"/>
                  <a:pt x="1012" y="231"/>
                  <a:pt x="1012" y="232"/>
                </a:cubicBezTo>
                <a:cubicBezTo>
                  <a:pt x="883" y="136"/>
                  <a:pt x="745" y="72"/>
                  <a:pt x="611" y="45"/>
                </a:cubicBezTo>
                <a:cubicBezTo>
                  <a:pt x="401" y="0"/>
                  <a:pt x="198" y="36"/>
                  <a:pt x="0" y="102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58000">
                <a:schemeClr val="bg2">
                  <a:lumMod val="75000"/>
                </a:schemeClr>
              </a:gs>
              <a:gs pos="100000">
                <a:schemeClr val="bg2"/>
              </a:gs>
            </a:gsLst>
            <a:lin ang="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Freeform 17"/>
          <p:cNvSpPr/>
          <p:nvPr/>
        </p:nvSpPr>
        <p:spPr bwMode="auto">
          <a:xfrm flipH="1" flipV="1">
            <a:off x="-8572" y="187960"/>
            <a:ext cx="9054941" cy="640080"/>
          </a:xfrm>
          <a:custGeom>
            <a:avLst/>
            <a:gdLst>
              <a:gd name="T0" fmla="*/ 292 w 1147"/>
              <a:gd name="T1" fmla="*/ 41 h 254"/>
              <a:gd name="T2" fmla="*/ 0 w 1147"/>
              <a:gd name="T3" fmla="*/ 124 h 254"/>
              <a:gd name="T4" fmla="*/ 254 w 1147"/>
              <a:gd name="T5" fmla="*/ 46 h 254"/>
              <a:gd name="T6" fmla="*/ 733 w 1147"/>
              <a:gd name="T7" fmla="*/ 45 h 254"/>
              <a:gd name="T8" fmla="*/ 1147 w 1147"/>
              <a:gd name="T9" fmla="*/ 247 h 254"/>
              <a:gd name="T10" fmla="*/ 1147 w 1147"/>
              <a:gd name="T11" fmla="*/ 254 h 254"/>
              <a:gd name="T12" fmla="*/ 888 w 1147"/>
              <a:gd name="T13" fmla="*/ 105 h 254"/>
              <a:gd name="T14" fmla="*/ 292 w 1147"/>
              <a:gd name="T15" fmla="*/ 41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47" h="254">
                <a:moveTo>
                  <a:pt x="292" y="41"/>
                </a:moveTo>
                <a:cubicBezTo>
                  <a:pt x="194" y="60"/>
                  <a:pt x="97" y="91"/>
                  <a:pt x="0" y="124"/>
                </a:cubicBezTo>
                <a:cubicBezTo>
                  <a:pt x="84" y="94"/>
                  <a:pt x="168" y="65"/>
                  <a:pt x="254" y="46"/>
                </a:cubicBezTo>
                <a:cubicBezTo>
                  <a:pt x="408" y="10"/>
                  <a:pt x="569" y="3"/>
                  <a:pt x="733" y="45"/>
                </a:cubicBezTo>
                <a:cubicBezTo>
                  <a:pt x="873" y="78"/>
                  <a:pt x="1017" y="151"/>
                  <a:pt x="1147" y="247"/>
                </a:cubicBezTo>
                <a:cubicBezTo>
                  <a:pt x="1147" y="249"/>
                  <a:pt x="1147" y="252"/>
                  <a:pt x="1147" y="254"/>
                </a:cubicBezTo>
                <a:cubicBezTo>
                  <a:pt x="1064" y="194"/>
                  <a:pt x="977" y="143"/>
                  <a:pt x="888" y="105"/>
                </a:cubicBezTo>
                <a:cubicBezTo>
                  <a:pt x="687" y="18"/>
                  <a:pt x="482" y="0"/>
                  <a:pt x="292" y="41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58000">
                <a:schemeClr val="accent1"/>
              </a:gs>
              <a:gs pos="100000">
                <a:schemeClr val="tx2"/>
              </a:gs>
            </a:gsLst>
            <a:lin ang="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Freeform 5"/>
          <p:cNvSpPr/>
          <p:nvPr/>
        </p:nvSpPr>
        <p:spPr bwMode="auto">
          <a:xfrm flipH="1" flipV="1">
            <a:off x="197644" y="-11430"/>
            <a:ext cx="8796814" cy="658495"/>
          </a:xfrm>
          <a:custGeom>
            <a:avLst/>
            <a:gdLst>
              <a:gd name="T0" fmla="*/ 80 w 1029"/>
              <a:gd name="T1" fmla="*/ 110 h 255"/>
              <a:gd name="T2" fmla="*/ 0 w 1029"/>
              <a:gd name="T3" fmla="*/ 138 h 255"/>
              <a:gd name="T4" fmla="*/ 172 w 1029"/>
              <a:gd name="T5" fmla="*/ 81 h 255"/>
              <a:gd name="T6" fmla="*/ 1029 w 1029"/>
              <a:gd name="T7" fmla="*/ 234 h 255"/>
              <a:gd name="T8" fmla="*/ 1029 w 1029"/>
              <a:gd name="T9" fmla="*/ 255 h 255"/>
              <a:gd name="T10" fmla="*/ 1028 w 1029"/>
              <a:gd name="T11" fmla="*/ 255 h 255"/>
              <a:gd name="T12" fmla="*/ 80 w 1029"/>
              <a:gd name="T13" fmla="*/ 110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9" h="255">
                <a:moveTo>
                  <a:pt x="80" y="110"/>
                </a:moveTo>
                <a:cubicBezTo>
                  <a:pt x="53" y="119"/>
                  <a:pt x="26" y="128"/>
                  <a:pt x="0" y="138"/>
                </a:cubicBezTo>
                <a:cubicBezTo>
                  <a:pt x="57" y="116"/>
                  <a:pt x="114" y="96"/>
                  <a:pt x="172" y="81"/>
                </a:cubicBezTo>
                <a:cubicBezTo>
                  <a:pt x="444" y="0"/>
                  <a:pt x="744" y="14"/>
                  <a:pt x="1029" y="234"/>
                </a:cubicBezTo>
                <a:cubicBezTo>
                  <a:pt x="1029" y="241"/>
                  <a:pt x="1029" y="248"/>
                  <a:pt x="1029" y="255"/>
                </a:cubicBezTo>
                <a:cubicBezTo>
                  <a:pt x="1028" y="255"/>
                  <a:pt x="1028" y="255"/>
                  <a:pt x="1028" y="255"/>
                </a:cubicBezTo>
                <a:cubicBezTo>
                  <a:pt x="716" y="17"/>
                  <a:pt x="380" y="7"/>
                  <a:pt x="80" y="110"/>
                </a:cubicBezTo>
                <a:close/>
              </a:path>
            </a:pathLst>
          </a:custGeom>
          <a:gradFill>
            <a:gsLst>
              <a:gs pos="100000">
                <a:srgbClr val="13589A">
                  <a:alpha val="100000"/>
                  <a:lumMod val="97000"/>
                </a:srgbClr>
              </a:gs>
              <a:gs pos="100000">
                <a:srgbClr val="154C84">
                  <a:alpha val="100000"/>
                </a:srgbClr>
              </a:gs>
              <a:gs pos="3000">
                <a:schemeClr val="tx2">
                  <a:alpha val="21000"/>
                </a:schemeClr>
              </a:gs>
            </a:gsLst>
            <a:lin ang="108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40005" y="44450"/>
            <a:ext cx="9092565" cy="823928"/>
            <a:chOff x="-7938" y="915988"/>
            <a:chExt cx="12193589" cy="2406923"/>
          </a:xfrm>
        </p:grpSpPr>
        <p:sp>
          <p:nvSpPr>
            <p:cNvPr id="3" name="Freeform 5"/>
            <p:cNvSpPr/>
            <p:nvPr/>
          </p:nvSpPr>
          <p:spPr bwMode="auto">
            <a:xfrm>
              <a:off x="4411663" y="915988"/>
              <a:ext cx="7773988" cy="1635125"/>
            </a:xfrm>
            <a:custGeom>
              <a:avLst/>
              <a:gdLst>
                <a:gd name="T0" fmla="*/ 80 w 1029"/>
                <a:gd name="T1" fmla="*/ 110 h 255"/>
                <a:gd name="T2" fmla="*/ 0 w 1029"/>
                <a:gd name="T3" fmla="*/ 138 h 255"/>
                <a:gd name="T4" fmla="*/ 172 w 1029"/>
                <a:gd name="T5" fmla="*/ 81 h 255"/>
                <a:gd name="T6" fmla="*/ 1029 w 1029"/>
                <a:gd name="T7" fmla="*/ 234 h 255"/>
                <a:gd name="T8" fmla="*/ 1029 w 1029"/>
                <a:gd name="T9" fmla="*/ 255 h 255"/>
                <a:gd name="T10" fmla="*/ 1028 w 1029"/>
                <a:gd name="T11" fmla="*/ 255 h 255"/>
                <a:gd name="T12" fmla="*/ 80 w 1029"/>
                <a:gd name="T13" fmla="*/ 11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9" h="255">
                  <a:moveTo>
                    <a:pt x="80" y="110"/>
                  </a:moveTo>
                  <a:cubicBezTo>
                    <a:pt x="53" y="119"/>
                    <a:pt x="26" y="128"/>
                    <a:pt x="0" y="138"/>
                  </a:cubicBezTo>
                  <a:cubicBezTo>
                    <a:pt x="57" y="116"/>
                    <a:pt x="114" y="96"/>
                    <a:pt x="172" y="81"/>
                  </a:cubicBezTo>
                  <a:cubicBezTo>
                    <a:pt x="444" y="0"/>
                    <a:pt x="744" y="14"/>
                    <a:pt x="1029" y="234"/>
                  </a:cubicBezTo>
                  <a:cubicBezTo>
                    <a:pt x="1029" y="241"/>
                    <a:pt x="1029" y="248"/>
                    <a:pt x="1029" y="255"/>
                  </a:cubicBezTo>
                  <a:cubicBezTo>
                    <a:pt x="1028" y="255"/>
                    <a:pt x="1028" y="255"/>
                    <a:pt x="1028" y="255"/>
                  </a:cubicBezTo>
                  <a:cubicBezTo>
                    <a:pt x="716" y="17"/>
                    <a:pt x="380" y="7"/>
                    <a:pt x="80" y="110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520700" y="1800225"/>
              <a:ext cx="3890963" cy="1295400"/>
            </a:xfrm>
            <a:custGeom>
              <a:avLst/>
              <a:gdLst>
                <a:gd name="T0" fmla="*/ 515 w 515"/>
                <a:gd name="T1" fmla="*/ 0 h 202"/>
                <a:gd name="T2" fmla="*/ 9 w 515"/>
                <a:gd name="T3" fmla="*/ 202 h 202"/>
                <a:gd name="T4" fmla="*/ 0 w 515"/>
                <a:gd name="T5" fmla="*/ 202 h 202"/>
                <a:gd name="T6" fmla="*/ 515 w 515"/>
                <a:gd name="T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5" h="202">
                  <a:moveTo>
                    <a:pt x="515" y="0"/>
                  </a:moveTo>
                  <a:cubicBezTo>
                    <a:pt x="351" y="63"/>
                    <a:pt x="185" y="139"/>
                    <a:pt x="9" y="202"/>
                  </a:cubicBezTo>
                  <a:cubicBezTo>
                    <a:pt x="0" y="202"/>
                    <a:pt x="0" y="202"/>
                    <a:pt x="0" y="202"/>
                  </a:cubicBezTo>
                  <a:cubicBezTo>
                    <a:pt x="179" y="140"/>
                    <a:pt x="348" y="62"/>
                    <a:pt x="515" y="0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7"/>
            <p:cNvSpPr/>
            <p:nvPr/>
          </p:nvSpPr>
          <p:spPr bwMode="auto">
            <a:xfrm>
              <a:off x="2447925" y="1768475"/>
              <a:ext cx="2092325" cy="685800"/>
            </a:xfrm>
            <a:custGeom>
              <a:avLst/>
              <a:gdLst>
                <a:gd name="T0" fmla="*/ 0 w 277"/>
                <a:gd name="T1" fmla="*/ 107 h 107"/>
                <a:gd name="T2" fmla="*/ 277 w 277"/>
                <a:gd name="T3" fmla="*/ 0 h 107"/>
                <a:gd name="T4" fmla="*/ 0 w 277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7" h="107">
                  <a:moveTo>
                    <a:pt x="0" y="107"/>
                  </a:moveTo>
                  <a:cubicBezTo>
                    <a:pt x="93" y="68"/>
                    <a:pt x="185" y="31"/>
                    <a:pt x="277" y="0"/>
                  </a:cubicBezTo>
                  <a:cubicBezTo>
                    <a:pt x="185" y="32"/>
                    <a:pt x="93" y="69"/>
                    <a:pt x="0" y="107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8"/>
            <p:cNvSpPr/>
            <p:nvPr/>
          </p:nvSpPr>
          <p:spPr bwMode="auto">
            <a:xfrm>
              <a:off x="4540250" y="1114425"/>
              <a:ext cx="7645400" cy="2208486"/>
            </a:xfrm>
            <a:custGeom>
              <a:avLst/>
              <a:gdLst>
                <a:gd name="T0" fmla="*/ 0 w 1012"/>
                <a:gd name="T1" fmla="*/ 102 h 232"/>
                <a:gd name="T2" fmla="*/ 410 w 1012"/>
                <a:gd name="T3" fmla="*/ 20 h 232"/>
                <a:gd name="T4" fmla="*/ 895 w 1012"/>
                <a:gd name="T5" fmla="*/ 149 h 232"/>
                <a:gd name="T6" fmla="*/ 1012 w 1012"/>
                <a:gd name="T7" fmla="*/ 227 h 232"/>
                <a:gd name="T8" fmla="*/ 1012 w 1012"/>
                <a:gd name="T9" fmla="*/ 232 h 232"/>
                <a:gd name="T10" fmla="*/ 611 w 1012"/>
                <a:gd name="T11" fmla="*/ 45 h 232"/>
                <a:gd name="T12" fmla="*/ 0 w 1012"/>
                <a:gd name="T13" fmla="*/ 10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2" h="232">
                  <a:moveTo>
                    <a:pt x="0" y="102"/>
                  </a:moveTo>
                  <a:cubicBezTo>
                    <a:pt x="135" y="56"/>
                    <a:pt x="270" y="22"/>
                    <a:pt x="410" y="20"/>
                  </a:cubicBezTo>
                  <a:cubicBezTo>
                    <a:pt x="569" y="16"/>
                    <a:pt x="734" y="55"/>
                    <a:pt x="895" y="149"/>
                  </a:cubicBezTo>
                  <a:cubicBezTo>
                    <a:pt x="934" y="172"/>
                    <a:pt x="973" y="198"/>
                    <a:pt x="1012" y="227"/>
                  </a:cubicBezTo>
                  <a:cubicBezTo>
                    <a:pt x="1012" y="229"/>
                    <a:pt x="1012" y="231"/>
                    <a:pt x="1012" y="232"/>
                  </a:cubicBezTo>
                  <a:cubicBezTo>
                    <a:pt x="883" y="136"/>
                    <a:pt x="745" y="72"/>
                    <a:pt x="611" y="45"/>
                  </a:cubicBezTo>
                  <a:cubicBezTo>
                    <a:pt x="401" y="0"/>
                    <a:pt x="198" y="36"/>
                    <a:pt x="0" y="102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2727325" y="2359025"/>
              <a:ext cx="0" cy="6350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2727325" y="2344738"/>
              <a:ext cx="52388" cy="14288"/>
            </a:xfrm>
            <a:custGeom>
              <a:avLst/>
              <a:gdLst>
                <a:gd name="T0" fmla="*/ 0 w 7"/>
                <a:gd name="T1" fmla="*/ 2 h 2"/>
                <a:gd name="T2" fmla="*/ 7 w 7"/>
                <a:gd name="T3" fmla="*/ 0 h 2"/>
                <a:gd name="T4" fmla="*/ 0 w 7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">
                  <a:moveTo>
                    <a:pt x="0" y="2"/>
                  </a:moveTo>
                  <a:cubicBezTo>
                    <a:pt x="3" y="1"/>
                    <a:pt x="5" y="1"/>
                    <a:pt x="7" y="0"/>
                  </a:cubicBezTo>
                  <a:cubicBezTo>
                    <a:pt x="5" y="1"/>
                    <a:pt x="3" y="1"/>
                    <a:pt x="0" y="2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1"/>
            <p:cNvSpPr/>
            <p:nvPr/>
          </p:nvSpPr>
          <p:spPr bwMode="auto">
            <a:xfrm>
              <a:off x="2779713" y="2249488"/>
              <a:ext cx="271463" cy="95250"/>
            </a:xfrm>
            <a:custGeom>
              <a:avLst/>
              <a:gdLst>
                <a:gd name="T0" fmla="*/ 0 w 36"/>
                <a:gd name="T1" fmla="*/ 15 h 15"/>
                <a:gd name="T2" fmla="*/ 36 w 36"/>
                <a:gd name="T3" fmla="*/ 0 h 15"/>
                <a:gd name="T4" fmla="*/ 0 w 36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5">
                  <a:moveTo>
                    <a:pt x="0" y="15"/>
                  </a:moveTo>
                  <a:cubicBezTo>
                    <a:pt x="12" y="10"/>
                    <a:pt x="24" y="5"/>
                    <a:pt x="36" y="0"/>
                  </a:cubicBezTo>
                  <a:cubicBezTo>
                    <a:pt x="24" y="5"/>
                    <a:pt x="12" y="10"/>
                    <a:pt x="0" y="15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2"/>
            <p:cNvSpPr/>
            <p:nvPr/>
          </p:nvSpPr>
          <p:spPr bwMode="auto">
            <a:xfrm>
              <a:off x="265113" y="2365375"/>
              <a:ext cx="2462213" cy="730250"/>
            </a:xfrm>
            <a:custGeom>
              <a:avLst/>
              <a:gdLst>
                <a:gd name="T0" fmla="*/ 326 w 326"/>
                <a:gd name="T1" fmla="*/ 0 h 114"/>
                <a:gd name="T2" fmla="*/ 15 w 326"/>
                <a:gd name="T3" fmla="*/ 114 h 114"/>
                <a:gd name="T4" fmla="*/ 0 w 326"/>
                <a:gd name="T5" fmla="*/ 114 h 114"/>
                <a:gd name="T6" fmla="*/ 326 w 326"/>
                <a:gd name="T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6" h="114">
                  <a:moveTo>
                    <a:pt x="326" y="0"/>
                  </a:moveTo>
                  <a:cubicBezTo>
                    <a:pt x="225" y="40"/>
                    <a:pt x="122" y="80"/>
                    <a:pt x="15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113" y="80"/>
                    <a:pt x="221" y="41"/>
                    <a:pt x="326" y="0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-7938" y="2211388"/>
              <a:ext cx="3211513" cy="884238"/>
            </a:xfrm>
            <a:custGeom>
              <a:avLst/>
              <a:gdLst>
                <a:gd name="T0" fmla="*/ 131 w 425"/>
                <a:gd name="T1" fmla="*/ 100 h 138"/>
                <a:gd name="T2" fmla="*/ 425 w 425"/>
                <a:gd name="T3" fmla="*/ 0 h 138"/>
                <a:gd name="T4" fmla="*/ 220 w 425"/>
                <a:gd name="T5" fmla="*/ 72 h 138"/>
                <a:gd name="T6" fmla="*/ 5 w 425"/>
                <a:gd name="T7" fmla="*/ 138 h 138"/>
                <a:gd name="T8" fmla="*/ 0 w 425"/>
                <a:gd name="T9" fmla="*/ 138 h 138"/>
                <a:gd name="T10" fmla="*/ 131 w 425"/>
                <a:gd name="T11" fmla="*/ 10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5" h="138">
                  <a:moveTo>
                    <a:pt x="131" y="100"/>
                  </a:moveTo>
                  <a:cubicBezTo>
                    <a:pt x="232" y="69"/>
                    <a:pt x="329" y="34"/>
                    <a:pt x="425" y="0"/>
                  </a:cubicBezTo>
                  <a:cubicBezTo>
                    <a:pt x="358" y="24"/>
                    <a:pt x="290" y="49"/>
                    <a:pt x="220" y="72"/>
                  </a:cubicBezTo>
                  <a:cubicBezTo>
                    <a:pt x="150" y="96"/>
                    <a:pt x="78" y="118"/>
                    <a:pt x="5" y="13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44" y="126"/>
                    <a:pt x="88" y="114"/>
                    <a:pt x="131" y="100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4"/>
            <p:cNvSpPr/>
            <p:nvPr/>
          </p:nvSpPr>
          <p:spPr bwMode="auto">
            <a:xfrm>
              <a:off x="3203575" y="1344613"/>
              <a:ext cx="8982075" cy="1681163"/>
            </a:xfrm>
            <a:custGeom>
              <a:avLst/>
              <a:gdLst>
                <a:gd name="T0" fmla="*/ 242 w 1189"/>
                <a:gd name="T1" fmla="*/ 59 h 262"/>
                <a:gd name="T2" fmla="*/ 0 w 1189"/>
                <a:gd name="T3" fmla="*/ 135 h 262"/>
                <a:gd name="T4" fmla="*/ 471 w 1189"/>
                <a:gd name="T5" fmla="*/ 19 h 262"/>
                <a:gd name="T6" fmla="*/ 966 w 1189"/>
                <a:gd name="T7" fmla="*/ 118 h 262"/>
                <a:gd name="T8" fmla="*/ 1189 w 1189"/>
                <a:gd name="T9" fmla="*/ 252 h 262"/>
                <a:gd name="T10" fmla="*/ 1189 w 1189"/>
                <a:gd name="T11" fmla="*/ 262 h 262"/>
                <a:gd name="T12" fmla="*/ 791 w 1189"/>
                <a:gd name="T13" fmla="*/ 59 h 262"/>
                <a:gd name="T14" fmla="*/ 242 w 1189"/>
                <a:gd name="T15" fmla="*/ 5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9" h="262">
                  <a:moveTo>
                    <a:pt x="242" y="59"/>
                  </a:moveTo>
                  <a:cubicBezTo>
                    <a:pt x="161" y="80"/>
                    <a:pt x="81" y="107"/>
                    <a:pt x="0" y="135"/>
                  </a:cubicBezTo>
                  <a:cubicBezTo>
                    <a:pt x="156" y="79"/>
                    <a:pt x="310" y="28"/>
                    <a:pt x="471" y="19"/>
                  </a:cubicBezTo>
                  <a:cubicBezTo>
                    <a:pt x="632" y="8"/>
                    <a:pt x="801" y="40"/>
                    <a:pt x="966" y="118"/>
                  </a:cubicBezTo>
                  <a:cubicBezTo>
                    <a:pt x="1042" y="154"/>
                    <a:pt x="1118" y="200"/>
                    <a:pt x="1189" y="252"/>
                  </a:cubicBezTo>
                  <a:cubicBezTo>
                    <a:pt x="1189" y="255"/>
                    <a:pt x="1189" y="259"/>
                    <a:pt x="1189" y="262"/>
                  </a:cubicBezTo>
                  <a:cubicBezTo>
                    <a:pt x="1066" y="173"/>
                    <a:pt x="929" y="100"/>
                    <a:pt x="791" y="59"/>
                  </a:cubicBezTo>
                  <a:cubicBezTo>
                    <a:pt x="600" y="0"/>
                    <a:pt x="417" y="12"/>
                    <a:pt x="242" y="59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5"/>
            <p:cNvSpPr/>
            <p:nvPr/>
          </p:nvSpPr>
          <p:spPr bwMode="auto">
            <a:xfrm>
              <a:off x="196850" y="2198688"/>
              <a:ext cx="3006725" cy="896938"/>
            </a:xfrm>
            <a:custGeom>
              <a:avLst/>
              <a:gdLst>
                <a:gd name="T0" fmla="*/ 398 w 398"/>
                <a:gd name="T1" fmla="*/ 0 h 140"/>
                <a:gd name="T2" fmla="*/ 10 w 398"/>
                <a:gd name="T3" fmla="*/ 140 h 140"/>
                <a:gd name="T4" fmla="*/ 0 w 398"/>
                <a:gd name="T5" fmla="*/ 140 h 140"/>
                <a:gd name="T6" fmla="*/ 398 w 398"/>
                <a:gd name="T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8" h="140">
                  <a:moveTo>
                    <a:pt x="398" y="0"/>
                  </a:moveTo>
                  <a:cubicBezTo>
                    <a:pt x="273" y="49"/>
                    <a:pt x="145" y="99"/>
                    <a:pt x="10" y="14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38" y="99"/>
                    <a:pt x="270" y="49"/>
                    <a:pt x="398" y="0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6"/>
            <p:cNvSpPr/>
            <p:nvPr/>
          </p:nvSpPr>
          <p:spPr bwMode="auto">
            <a:xfrm>
              <a:off x="90488" y="2108200"/>
              <a:ext cx="3430588" cy="987425"/>
            </a:xfrm>
            <a:custGeom>
              <a:avLst/>
              <a:gdLst>
                <a:gd name="T0" fmla="*/ 454 w 454"/>
                <a:gd name="T1" fmla="*/ 0 h 154"/>
                <a:gd name="T2" fmla="*/ 245 w 454"/>
                <a:gd name="T3" fmla="*/ 76 h 154"/>
                <a:gd name="T4" fmla="*/ 8 w 454"/>
                <a:gd name="T5" fmla="*/ 154 h 154"/>
                <a:gd name="T6" fmla="*/ 0 w 454"/>
                <a:gd name="T7" fmla="*/ 154 h 154"/>
                <a:gd name="T8" fmla="*/ 454 w 454"/>
                <a:gd name="T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" h="154">
                  <a:moveTo>
                    <a:pt x="454" y="0"/>
                  </a:moveTo>
                  <a:cubicBezTo>
                    <a:pt x="385" y="25"/>
                    <a:pt x="316" y="51"/>
                    <a:pt x="245" y="76"/>
                  </a:cubicBezTo>
                  <a:cubicBezTo>
                    <a:pt x="168" y="105"/>
                    <a:pt x="89" y="131"/>
                    <a:pt x="8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158" y="109"/>
                    <a:pt x="307" y="51"/>
                    <a:pt x="454" y="0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7"/>
            <p:cNvSpPr/>
            <p:nvPr/>
          </p:nvSpPr>
          <p:spPr bwMode="auto">
            <a:xfrm>
              <a:off x="3521075" y="1312863"/>
              <a:ext cx="8664575" cy="1628775"/>
            </a:xfrm>
            <a:custGeom>
              <a:avLst/>
              <a:gdLst>
                <a:gd name="T0" fmla="*/ 292 w 1147"/>
                <a:gd name="T1" fmla="*/ 41 h 254"/>
                <a:gd name="T2" fmla="*/ 0 w 1147"/>
                <a:gd name="T3" fmla="*/ 124 h 254"/>
                <a:gd name="T4" fmla="*/ 254 w 1147"/>
                <a:gd name="T5" fmla="*/ 46 h 254"/>
                <a:gd name="T6" fmla="*/ 733 w 1147"/>
                <a:gd name="T7" fmla="*/ 45 h 254"/>
                <a:gd name="T8" fmla="*/ 1147 w 1147"/>
                <a:gd name="T9" fmla="*/ 247 h 254"/>
                <a:gd name="T10" fmla="*/ 1147 w 1147"/>
                <a:gd name="T11" fmla="*/ 254 h 254"/>
                <a:gd name="T12" fmla="*/ 888 w 1147"/>
                <a:gd name="T13" fmla="*/ 105 h 254"/>
                <a:gd name="T14" fmla="*/ 292 w 1147"/>
                <a:gd name="T15" fmla="*/ 4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7" h="254">
                  <a:moveTo>
                    <a:pt x="292" y="41"/>
                  </a:moveTo>
                  <a:cubicBezTo>
                    <a:pt x="194" y="60"/>
                    <a:pt x="97" y="91"/>
                    <a:pt x="0" y="124"/>
                  </a:cubicBezTo>
                  <a:cubicBezTo>
                    <a:pt x="84" y="94"/>
                    <a:pt x="168" y="65"/>
                    <a:pt x="254" y="46"/>
                  </a:cubicBezTo>
                  <a:cubicBezTo>
                    <a:pt x="408" y="10"/>
                    <a:pt x="569" y="3"/>
                    <a:pt x="733" y="45"/>
                  </a:cubicBezTo>
                  <a:cubicBezTo>
                    <a:pt x="873" y="78"/>
                    <a:pt x="1017" y="151"/>
                    <a:pt x="1147" y="247"/>
                  </a:cubicBezTo>
                  <a:cubicBezTo>
                    <a:pt x="1147" y="249"/>
                    <a:pt x="1147" y="252"/>
                    <a:pt x="1147" y="254"/>
                  </a:cubicBezTo>
                  <a:cubicBezTo>
                    <a:pt x="1064" y="194"/>
                    <a:pt x="977" y="143"/>
                    <a:pt x="888" y="105"/>
                  </a:cubicBezTo>
                  <a:cubicBezTo>
                    <a:pt x="687" y="18"/>
                    <a:pt x="482" y="0"/>
                    <a:pt x="292" y="41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537473" y="135645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n-ea"/>
                <a:ea typeface="+mn-ea"/>
              </a:rPr>
              <a:t>性质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326676" y="1367336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+mn-ea"/>
                <a:ea typeface="+mn-ea"/>
              </a:rPr>
              <a:t>（</a:t>
            </a:r>
            <a:r>
              <a:rPr lang="en-US" altLang="zh-CN" sz="2400" b="1" dirty="0">
                <a:latin typeface="+mn-ea"/>
                <a:ea typeface="+mn-ea"/>
              </a:rPr>
              <a:t>3</a:t>
            </a:r>
            <a:r>
              <a:rPr lang="zh-CN" altLang="en-US" sz="2400" b="1" dirty="0">
                <a:latin typeface="+mn-ea"/>
                <a:ea typeface="+mn-ea"/>
              </a:rPr>
              <a:t>）若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F528B923-3E35-044C-8BCF-C2BC4A16BAE7}"/>
                  </a:ext>
                </a:extLst>
              </p:cNvPr>
              <p:cNvSpPr/>
              <p:nvPr/>
            </p:nvSpPr>
            <p:spPr>
              <a:xfrm>
                <a:off x="2079647" y="2101812"/>
                <a:ext cx="10169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zh-CN" altLang="en-US" sz="28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kumimoji="1" lang="en-US" altLang="zh-CN" sz="2800" i="1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F528B923-3E35-044C-8BCF-C2BC4A16B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647" y="2101812"/>
                <a:ext cx="1016945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9C430049-D286-6F45-ABF9-E4722C291189}"/>
                  </a:ext>
                </a:extLst>
              </p:cNvPr>
              <p:cNvSpPr txBox="1"/>
              <p:nvPr/>
            </p:nvSpPr>
            <p:spPr>
              <a:xfrm>
                <a:off x="3025147" y="2147979"/>
                <a:ext cx="25210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9C430049-D286-6F45-ABF9-E4722C291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147" y="2147979"/>
                <a:ext cx="2521011" cy="430887"/>
              </a:xfrm>
              <a:prstGeom prst="rect">
                <a:avLst/>
              </a:prstGeom>
              <a:blipFill>
                <a:blip r:embed="rId3"/>
                <a:stretch>
                  <a:fillRect l="-1000" r="-3500" b="-3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A7797B18-3F97-1D44-882C-40681D6203F0}"/>
                  </a:ext>
                </a:extLst>
              </p:cNvPr>
              <p:cNvSpPr txBox="1"/>
              <p:nvPr/>
            </p:nvSpPr>
            <p:spPr>
              <a:xfrm>
                <a:off x="3030623" y="2908548"/>
                <a:ext cx="202049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A7797B18-3F97-1D44-882C-40681D620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0623" y="2908548"/>
                <a:ext cx="2020490" cy="430887"/>
              </a:xfrm>
              <a:prstGeom prst="rect">
                <a:avLst/>
              </a:prstGeom>
              <a:blipFill>
                <a:blip r:embed="rId4"/>
                <a:stretch>
                  <a:fillRect l="-1875" b="-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11C8C267-BF7E-3D48-AD45-C5A385627C21}"/>
                  </a:ext>
                </a:extLst>
              </p:cNvPr>
              <p:cNvSpPr txBox="1"/>
              <p:nvPr/>
            </p:nvSpPr>
            <p:spPr>
              <a:xfrm>
                <a:off x="2588119" y="1356455"/>
                <a:ext cx="282968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kumimoji="1" lang="zh-CN" altLang="en-US" sz="2800" b="0" i="1" smtClean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b="1" dirty="0">
                    <a:latin typeface="+mn-ea"/>
                    <a:ea typeface="+mn-ea"/>
                  </a:rPr>
                  <a:t>则有</a:t>
                </a: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11C8C267-BF7E-3D48-AD45-C5A385627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119" y="1356455"/>
                <a:ext cx="2829685" cy="430887"/>
              </a:xfrm>
              <a:prstGeom prst="rect">
                <a:avLst/>
              </a:prstGeom>
              <a:blipFill>
                <a:blip r:embed="rId5"/>
                <a:stretch>
                  <a:fillRect l="-4933" t="-8571" r="-1794" b="-3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组合 29">
            <a:extLst>
              <a:ext uri="{FF2B5EF4-FFF2-40B4-BE49-F238E27FC236}">
                <a16:creationId xmlns:a16="http://schemas.microsoft.com/office/drawing/2014/main" id="{DD33CBA1-56A2-8B46-AC91-80F53D1440F1}"/>
              </a:ext>
            </a:extLst>
          </p:cNvPr>
          <p:cNvGrpSpPr/>
          <p:nvPr/>
        </p:nvGrpSpPr>
        <p:grpSpPr>
          <a:xfrm>
            <a:off x="3025147" y="3622951"/>
            <a:ext cx="4657044" cy="487450"/>
            <a:chOff x="3025147" y="3622951"/>
            <a:chExt cx="4657044" cy="4874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437E0D80-24B3-924C-A478-4F1DB33506C1}"/>
                    </a:ext>
                  </a:extLst>
                </p:cNvPr>
                <p:cNvSpPr txBox="1"/>
                <p:nvPr/>
              </p:nvSpPr>
              <p:spPr>
                <a:xfrm>
                  <a:off x="3025147" y="3622951"/>
                  <a:ext cx="522579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⟹</m:t>
                        </m:r>
                      </m:oMath>
                    </m:oMathPara>
                  </a14:m>
                  <a:endParaRPr kumimoji="1" lang="zh-CN" altLang="en-US" sz="2800" dirty="0"/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437E0D80-24B3-924C-A478-4F1DB33506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5147" y="3622951"/>
                  <a:ext cx="522579" cy="430887"/>
                </a:xfrm>
                <a:prstGeom prst="rect">
                  <a:avLst/>
                </a:prstGeom>
                <a:blipFill>
                  <a:blip r:embed="rId6"/>
                  <a:stretch>
                    <a:fillRect l="-7143" r="-9524" b="-28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98ECAC27-6382-DF43-B5E7-14C76238C8D2}"/>
                </a:ext>
              </a:extLst>
            </p:cNvPr>
            <p:cNvSpPr/>
            <p:nvPr/>
          </p:nvSpPr>
          <p:spPr>
            <a:xfrm>
              <a:off x="3547726" y="3648736"/>
              <a:ext cx="413446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i="1" dirty="0">
                  <a:latin typeface="+mn-ea"/>
                  <a:ea typeface="+mn-ea"/>
                </a:rPr>
                <a:t>A</a:t>
              </a:r>
              <a:r>
                <a:rPr lang="zh-CN" altLang="en-US" sz="2400" i="1" dirty="0">
                  <a:latin typeface="+mn-ea"/>
                  <a:ea typeface="+mn-ea"/>
                </a:rPr>
                <a:t> </a:t>
              </a:r>
              <a:r>
                <a:rPr lang="zh-CN" altLang="en-US" sz="2400" b="1" dirty="0">
                  <a:latin typeface="+mn-ea"/>
                  <a:ea typeface="+mn-ea"/>
                </a:rPr>
                <a:t>与</a:t>
              </a:r>
              <a:r>
                <a:rPr lang="en-US" altLang="zh-CN" sz="2400" i="1" dirty="0">
                  <a:latin typeface="+mn-ea"/>
                  <a:ea typeface="+mn-ea"/>
                </a:rPr>
                <a:t>B</a:t>
              </a:r>
              <a:r>
                <a:rPr lang="zh-CN" altLang="en-US" sz="2400" i="1" dirty="0">
                  <a:latin typeface="+mn-ea"/>
                  <a:ea typeface="+mn-ea"/>
                </a:rPr>
                <a:t> </a:t>
              </a:r>
              <a:r>
                <a:rPr lang="zh-CN" altLang="en-US" sz="2400" b="1" dirty="0">
                  <a:latin typeface="+mn-ea"/>
                  <a:ea typeface="+mn-ea"/>
                </a:rPr>
                <a:t>同时可逆或同时不可逆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3C79B6E0-6147-DD48-87C7-DF2ED3E24B93}"/>
              </a:ext>
            </a:extLst>
          </p:cNvPr>
          <p:cNvGrpSpPr/>
          <p:nvPr/>
        </p:nvGrpSpPr>
        <p:grpSpPr>
          <a:xfrm>
            <a:off x="3537825" y="4306089"/>
            <a:ext cx="3002728" cy="523220"/>
            <a:chOff x="3537825" y="4306089"/>
            <a:chExt cx="3002728" cy="523220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3261EFC8-D81A-6245-A94E-2C396B787BE9}"/>
                </a:ext>
              </a:extLst>
            </p:cNvPr>
            <p:cNvSpPr/>
            <p:nvPr/>
          </p:nvSpPr>
          <p:spPr>
            <a:xfrm>
              <a:off x="3537825" y="4336867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latin typeface="+mn-ea"/>
                  <a:ea typeface="+mn-ea"/>
                </a:rPr>
                <a:t>当可逆时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7B2CAC70-D821-094B-8947-7796A06C9173}"/>
                    </a:ext>
                  </a:extLst>
                </p:cNvPr>
                <p:cNvSpPr/>
                <p:nvPr/>
              </p:nvSpPr>
              <p:spPr>
                <a:xfrm>
                  <a:off x="4814760" y="4306089"/>
                  <a:ext cx="172579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kumimoji="1" lang="zh-CN" altLang="en-US" sz="2800" i="1">
                            <a:latin typeface="Cambria Math" panose="02040503050406030204" pitchFamily="18" charset="0"/>
                          </a:rPr>
                          <m:t>~</m:t>
                        </m:r>
                        <m:sSup>
                          <m:sSupPr>
                            <m:ctrlPr>
                              <a:rPr kumimoji="1"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7B2CAC70-D821-094B-8947-7796A06C91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4760" y="4306089"/>
                  <a:ext cx="172579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8D7B26C1-52B0-9348-B964-FDA7CF807D36}"/>
              </a:ext>
            </a:extLst>
          </p:cNvPr>
          <p:cNvSpPr txBox="1"/>
          <p:nvPr/>
        </p:nvSpPr>
        <p:spPr>
          <a:xfrm>
            <a:off x="6540553" y="4383033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相似变换矩阵是？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A3E3DDFF-E189-CB42-816C-405BD67C2FB0}"/>
                  </a:ext>
                </a:extLst>
              </p:cNvPr>
              <p:cNvSpPr txBox="1"/>
              <p:nvPr/>
            </p:nvSpPr>
            <p:spPr>
              <a:xfrm>
                <a:off x="3052244" y="5051757"/>
                <a:ext cx="236680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kumimoji="1"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A3E3DDFF-E189-CB42-816C-405BD67C2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244" y="5051757"/>
                <a:ext cx="2366802" cy="430887"/>
              </a:xfrm>
              <a:prstGeom prst="rect">
                <a:avLst/>
              </a:prstGeom>
              <a:blipFill>
                <a:blip r:embed="rId8"/>
                <a:stretch>
                  <a:fillRect l="-1604" r="-3743" b="-3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80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8" grpId="0"/>
      <p:bldP spid="49" grpId="0"/>
      <p:bldP spid="51" grpId="0"/>
      <p:bldP spid="5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 bwMode="auto">
          <a:xfrm flipH="1" flipV="1">
            <a:off x="502444" y="-11430"/>
            <a:ext cx="8630126" cy="756285"/>
          </a:xfrm>
          <a:custGeom>
            <a:avLst/>
            <a:gdLst>
              <a:gd name="T0" fmla="*/ 0 w 1012"/>
              <a:gd name="T1" fmla="*/ 102 h 232"/>
              <a:gd name="T2" fmla="*/ 410 w 1012"/>
              <a:gd name="T3" fmla="*/ 20 h 232"/>
              <a:gd name="T4" fmla="*/ 895 w 1012"/>
              <a:gd name="T5" fmla="*/ 149 h 232"/>
              <a:gd name="T6" fmla="*/ 1012 w 1012"/>
              <a:gd name="T7" fmla="*/ 227 h 232"/>
              <a:gd name="T8" fmla="*/ 1012 w 1012"/>
              <a:gd name="T9" fmla="*/ 232 h 232"/>
              <a:gd name="T10" fmla="*/ 611 w 1012"/>
              <a:gd name="T11" fmla="*/ 45 h 232"/>
              <a:gd name="T12" fmla="*/ 0 w 1012"/>
              <a:gd name="T13" fmla="*/ 102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12" h="232">
                <a:moveTo>
                  <a:pt x="0" y="102"/>
                </a:moveTo>
                <a:cubicBezTo>
                  <a:pt x="135" y="56"/>
                  <a:pt x="270" y="22"/>
                  <a:pt x="410" y="20"/>
                </a:cubicBezTo>
                <a:cubicBezTo>
                  <a:pt x="569" y="16"/>
                  <a:pt x="734" y="55"/>
                  <a:pt x="895" y="149"/>
                </a:cubicBezTo>
                <a:cubicBezTo>
                  <a:pt x="934" y="172"/>
                  <a:pt x="973" y="198"/>
                  <a:pt x="1012" y="227"/>
                </a:cubicBezTo>
                <a:cubicBezTo>
                  <a:pt x="1012" y="229"/>
                  <a:pt x="1012" y="231"/>
                  <a:pt x="1012" y="232"/>
                </a:cubicBezTo>
                <a:cubicBezTo>
                  <a:pt x="883" y="136"/>
                  <a:pt x="745" y="72"/>
                  <a:pt x="611" y="45"/>
                </a:cubicBezTo>
                <a:cubicBezTo>
                  <a:pt x="401" y="0"/>
                  <a:pt x="198" y="36"/>
                  <a:pt x="0" y="102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58000">
                <a:schemeClr val="bg2">
                  <a:lumMod val="75000"/>
                </a:schemeClr>
              </a:gs>
              <a:gs pos="100000">
                <a:schemeClr val="bg2"/>
              </a:gs>
            </a:gsLst>
            <a:lin ang="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Freeform 17"/>
          <p:cNvSpPr/>
          <p:nvPr/>
        </p:nvSpPr>
        <p:spPr bwMode="auto">
          <a:xfrm flipH="1" flipV="1">
            <a:off x="-8572" y="187960"/>
            <a:ext cx="9054941" cy="640080"/>
          </a:xfrm>
          <a:custGeom>
            <a:avLst/>
            <a:gdLst>
              <a:gd name="T0" fmla="*/ 292 w 1147"/>
              <a:gd name="T1" fmla="*/ 41 h 254"/>
              <a:gd name="T2" fmla="*/ 0 w 1147"/>
              <a:gd name="T3" fmla="*/ 124 h 254"/>
              <a:gd name="T4" fmla="*/ 254 w 1147"/>
              <a:gd name="T5" fmla="*/ 46 h 254"/>
              <a:gd name="T6" fmla="*/ 733 w 1147"/>
              <a:gd name="T7" fmla="*/ 45 h 254"/>
              <a:gd name="T8" fmla="*/ 1147 w 1147"/>
              <a:gd name="T9" fmla="*/ 247 h 254"/>
              <a:gd name="T10" fmla="*/ 1147 w 1147"/>
              <a:gd name="T11" fmla="*/ 254 h 254"/>
              <a:gd name="T12" fmla="*/ 888 w 1147"/>
              <a:gd name="T13" fmla="*/ 105 h 254"/>
              <a:gd name="T14" fmla="*/ 292 w 1147"/>
              <a:gd name="T15" fmla="*/ 41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47" h="254">
                <a:moveTo>
                  <a:pt x="292" y="41"/>
                </a:moveTo>
                <a:cubicBezTo>
                  <a:pt x="194" y="60"/>
                  <a:pt x="97" y="91"/>
                  <a:pt x="0" y="124"/>
                </a:cubicBezTo>
                <a:cubicBezTo>
                  <a:pt x="84" y="94"/>
                  <a:pt x="168" y="65"/>
                  <a:pt x="254" y="46"/>
                </a:cubicBezTo>
                <a:cubicBezTo>
                  <a:pt x="408" y="10"/>
                  <a:pt x="569" y="3"/>
                  <a:pt x="733" y="45"/>
                </a:cubicBezTo>
                <a:cubicBezTo>
                  <a:pt x="873" y="78"/>
                  <a:pt x="1017" y="151"/>
                  <a:pt x="1147" y="247"/>
                </a:cubicBezTo>
                <a:cubicBezTo>
                  <a:pt x="1147" y="249"/>
                  <a:pt x="1147" y="252"/>
                  <a:pt x="1147" y="254"/>
                </a:cubicBezTo>
                <a:cubicBezTo>
                  <a:pt x="1064" y="194"/>
                  <a:pt x="977" y="143"/>
                  <a:pt x="888" y="105"/>
                </a:cubicBezTo>
                <a:cubicBezTo>
                  <a:pt x="687" y="18"/>
                  <a:pt x="482" y="0"/>
                  <a:pt x="292" y="41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58000">
                <a:schemeClr val="accent1"/>
              </a:gs>
              <a:gs pos="100000">
                <a:schemeClr val="tx2"/>
              </a:gs>
            </a:gsLst>
            <a:lin ang="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Freeform 5"/>
          <p:cNvSpPr/>
          <p:nvPr/>
        </p:nvSpPr>
        <p:spPr bwMode="auto">
          <a:xfrm flipH="1" flipV="1">
            <a:off x="197644" y="-11430"/>
            <a:ext cx="8796814" cy="658495"/>
          </a:xfrm>
          <a:custGeom>
            <a:avLst/>
            <a:gdLst>
              <a:gd name="T0" fmla="*/ 80 w 1029"/>
              <a:gd name="T1" fmla="*/ 110 h 255"/>
              <a:gd name="T2" fmla="*/ 0 w 1029"/>
              <a:gd name="T3" fmla="*/ 138 h 255"/>
              <a:gd name="T4" fmla="*/ 172 w 1029"/>
              <a:gd name="T5" fmla="*/ 81 h 255"/>
              <a:gd name="T6" fmla="*/ 1029 w 1029"/>
              <a:gd name="T7" fmla="*/ 234 h 255"/>
              <a:gd name="T8" fmla="*/ 1029 w 1029"/>
              <a:gd name="T9" fmla="*/ 255 h 255"/>
              <a:gd name="T10" fmla="*/ 1028 w 1029"/>
              <a:gd name="T11" fmla="*/ 255 h 255"/>
              <a:gd name="T12" fmla="*/ 80 w 1029"/>
              <a:gd name="T13" fmla="*/ 110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9" h="255">
                <a:moveTo>
                  <a:pt x="80" y="110"/>
                </a:moveTo>
                <a:cubicBezTo>
                  <a:pt x="53" y="119"/>
                  <a:pt x="26" y="128"/>
                  <a:pt x="0" y="138"/>
                </a:cubicBezTo>
                <a:cubicBezTo>
                  <a:pt x="57" y="116"/>
                  <a:pt x="114" y="96"/>
                  <a:pt x="172" y="81"/>
                </a:cubicBezTo>
                <a:cubicBezTo>
                  <a:pt x="444" y="0"/>
                  <a:pt x="744" y="14"/>
                  <a:pt x="1029" y="234"/>
                </a:cubicBezTo>
                <a:cubicBezTo>
                  <a:pt x="1029" y="241"/>
                  <a:pt x="1029" y="248"/>
                  <a:pt x="1029" y="255"/>
                </a:cubicBezTo>
                <a:cubicBezTo>
                  <a:pt x="1028" y="255"/>
                  <a:pt x="1028" y="255"/>
                  <a:pt x="1028" y="255"/>
                </a:cubicBezTo>
                <a:cubicBezTo>
                  <a:pt x="716" y="17"/>
                  <a:pt x="380" y="7"/>
                  <a:pt x="80" y="110"/>
                </a:cubicBezTo>
                <a:close/>
              </a:path>
            </a:pathLst>
          </a:custGeom>
          <a:gradFill>
            <a:gsLst>
              <a:gs pos="100000">
                <a:srgbClr val="13589A">
                  <a:alpha val="100000"/>
                  <a:lumMod val="97000"/>
                </a:srgbClr>
              </a:gs>
              <a:gs pos="100000">
                <a:srgbClr val="154C84">
                  <a:alpha val="100000"/>
                </a:srgbClr>
              </a:gs>
              <a:gs pos="3000">
                <a:schemeClr val="tx2">
                  <a:alpha val="21000"/>
                </a:schemeClr>
              </a:gs>
            </a:gsLst>
            <a:lin ang="108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 flipH="1">
            <a:off x="6429852" y="-11430"/>
            <a:ext cx="2717006" cy="720090"/>
            <a:chOff x="2480600" y="4407823"/>
            <a:chExt cx="8358786" cy="1849336"/>
          </a:xfrm>
        </p:grpSpPr>
        <p:sp>
          <p:nvSpPr>
            <p:cNvPr id="21" name="Freeform 5"/>
            <p:cNvSpPr/>
            <p:nvPr/>
          </p:nvSpPr>
          <p:spPr bwMode="auto">
            <a:xfrm>
              <a:off x="2480600" y="4407823"/>
              <a:ext cx="8358786" cy="1849336"/>
            </a:xfrm>
            <a:custGeom>
              <a:avLst/>
              <a:gdLst>
                <a:gd name="T0" fmla="*/ 403 w 1148"/>
                <a:gd name="T1" fmla="*/ 226 h 251"/>
                <a:gd name="T2" fmla="*/ 1040 w 1148"/>
                <a:gd name="T3" fmla="*/ 69 h 251"/>
                <a:gd name="T4" fmla="*/ 1148 w 1148"/>
                <a:gd name="T5" fmla="*/ 0 h 251"/>
                <a:gd name="T6" fmla="*/ 1146 w 1148"/>
                <a:gd name="T7" fmla="*/ 0 h 251"/>
                <a:gd name="T8" fmla="*/ 481 w 1148"/>
                <a:gd name="T9" fmla="*/ 210 h 251"/>
                <a:gd name="T10" fmla="*/ 42 w 1148"/>
                <a:gd name="T11" fmla="*/ 0 h 251"/>
                <a:gd name="T12" fmla="*/ 0 w 1148"/>
                <a:gd name="T13" fmla="*/ 0 h 251"/>
                <a:gd name="T14" fmla="*/ 403 w 1148"/>
                <a:gd name="T15" fmla="*/ 22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8" h="251">
                  <a:moveTo>
                    <a:pt x="403" y="226"/>
                  </a:moveTo>
                  <a:cubicBezTo>
                    <a:pt x="632" y="251"/>
                    <a:pt x="867" y="171"/>
                    <a:pt x="1040" y="69"/>
                  </a:cubicBezTo>
                  <a:cubicBezTo>
                    <a:pt x="1078" y="47"/>
                    <a:pt x="1114" y="24"/>
                    <a:pt x="1148" y="0"/>
                  </a:cubicBezTo>
                  <a:cubicBezTo>
                    <a:pt x="1146" y="0"/>
                    <a:pt x="1146" y="0"/>
                    <a:pt x="1146" y="0"/>
                  </a:cubicBezTo>
                  <a:cubicBezTo>
                    <a:pt x="976" y="120"/>
                    <a:pt x="731" y="223"/>
                    <a:pt x="481" y="210"/>
                  </a:cubicBezTo>
                  <a:cubicBezTo>
                    <a:pt x="308" y="203"/>
                    <a:pt x="132" y="137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8" y="138"/>
                    <a:pt x="239" y="210"/>
                    <a:pt x="403" y="226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6"/>
            <p:cNvSpPr/>
            <p:nvPr/>
          </p:nvSpPr>
          <p:spPr bwMode="auto">
            <a:xfrm>
              <a:off x="2837394" y="4407823"/>
              <a:ext cx="7966585" cy="1745839"/>
            </a:xfrm>
            <a:custGeom>
              <a:avLst/>
              <a:gdLst>
                <a:gd name="T0" fmla="*/ 318 w 1094"/>
                <a:gd name="T1" fmla="*/ 183 h 237"/>
                <a:gd name="T2" fmla="*/ 12 w 1094"/>
                <a:gd name="T3" fmla="*/ 0 h 237"/>
                <a:gd name="T4" fmla="*/ 0 w 1094"/>
                <a:gd name="T5" fmla="*/ 0 h 237"/>
                <a:gd name="T6" fmla="*/ 625 w 1094"/>
                <a:gd name="T7" fmla="*/ 195 h 237"/>
                <a:gd name="T8" fmla="*/ 1094 w 1094"/>
                <a:gd name="T9" fmla="*/ 0 h 237"/>
                <a:gd name="T10" fmla="*/ 1093 w 1094"/>
                <a:gd name="T11" fmla="*/ 0 h 237"/>
                <a:gd name="T12" fmla="*/ 788 w 1094"/>
                <a:gd name="T13" fmla="*/ 148 h 237"/>
                <a:gd name="T14" fmla="*/ 318 w 1094"/>
                <a:gd name="T15" fmla="*/ 183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4" h="237">
                  <a:moveTo>
                    <a:pt x="318" y="183"/>
                  </a:moveTo>
                  <a:cubicBezTo>
                    <a:pt x="195" y="160"/>
                    <a:pt x="81" y="98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5" y="188"/>
                    <a:pt x="396" y="237"/>
                    <a:pt x="625" y="195"/>
                  </a:cubicBezTo>
                  <a:cubicBezTo>
                    <a:pt x="804" y="164"/>
                    <a:pt x="963" y="88"/>
                    <a:pt x="1094" y="0"/>
                  </a:cubicBezTo>
                  <a:cubicBezTo>
                    <a:pt x="1093" y="0"/>
                    <a:pt x="1093" y="0"/>
                    <a:pt x="1093" y="0"/>
                  </a:cubicBezTo>
                  <a:cubicBezTo>
                    <a:pt x="1003" y="59"/>
                    <a:pt x="902" y="111"/>
                    <a:pt x="788" y="148"/>
                  </a:cubicBezTo>
                  <a:cubicBezTo>
                    <a:pt x="641" y="197"/>
                    <a:pt x="473" y="217"/>
                    <a:pt x="318" y="183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7"/>
            <p:cNvSpPr/>
            <p:nvPr/>
          </p:nvSpPr>
          <p:spPr bwMode="auto">
            <a:xfrm>
              <a:off x="3785213" y="4407823"/>
              <a:ext cx="6879861" cy="1511608"/>
            </a:xfrm>
            <a:custGeom>
              <a:avLst/>
              <a:gdLst>
                <a:gd name="T0" fmla="*/ 668 w 945"/>
                <a:gd name="T1" fmla="*/ 122 h 205"/>
                <a:gd name="T2" fmla="*/ 945 w 945"/>
                <a:gd name="T3" fmla="*/ 0 h 205"/>
                <a:gd name="T4" fmla="*/ 943 w 945"/>
                <a:gd name="T5" fmla="*/ 0 h 205"/>
                <a:gd name="T6" fmla="*/ 207 w 945"/>
                <a:gd name="T7" fmla="*/ 116 h 205"/>
                <a:gd name="T8" fmla="*/ 20 w 945"/>
                <a:gd name="T9" fmla="*/ 0 h 205"/>
                <a:gd name="T10" fmla="*/ 0 w 945"/>
                <a:gd name="T11" fmla="*/ 0 h 205"/>
                <a:gd name="T12" fmla="*/ 668 w 945"/>
                <a:gd name="T13" fmla="*/ 122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5" h="205">
                  <a:moveTo>
                    <a:pt x="668" y="122"/>
                  </a:moveTo>
                  <a:cubicBezTo>
                    <a:pt x="771" y="92"/>
                    <a:pt x="863" y="50"/>
                    <a:pt x="945" y="0"/>
                  </a:cubicBezTo>
                  <a:cubicBezTo>
                    <a:pt x="943" y="0"/>
                    <a:pt x="943" y="0"/>
                    <a:pt x="943" y="0"/>
                  </a:cubicBezTo>
                  <a:cubicBezTo>
                    <a:pt x="746" y="121"/>
                    <a:pt x="458" y="205"/>
                    <a:pt x="207" y="116"/>
                  </a:cubicBezTo>
                  <a:cubicBezTo>
                    <a:pt x="135" y="91"/>
                    <a:pt x="70" y="52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9" y="167"/>
                    <a:pt x="443" y="189"/>
                    <a:pt x="668" y="122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8"/>
            <p:cNvSpPr/>
            <p:nvPr/>
          </p:nvSpPr>
          <p:spPr bwMode="auto">
            <a:xfrm>
              <a:off x="3610902" y="4407823"/>
              <a:ext cx="7092303" cy="1598764"/>
            </a:xfrm>
            <a:custGeom>
              <a:avLst/>
              <a:gdLst>
                <a:gd name="T0" fmla="*/ 246 w 974"/>
                <a:gd name="T1" fmla="*/ 142 h 217"/>
                <a:gd name="T2" fmla="*/ 928 w 974"/>
                <a:gd name="T3" fmla="*/ 27 h 217"/>
                <a:gd name="T4" fmla="*/ 974 w 974"/>
                <a:gd name="T5" fmla="*/ 0 h 217"/>
                <a:gd name="T6" fmla="*/ 969 w 974"/>
                <a:gd name="T7" fmla="*/ 0 h 217"/>
                <a:gd name="T8" fmla="*/ 879 w 974"/>
                <a:gd name="T9" fmla="*/ 50 h 217"/>
                <a:gd name="T10" fmla="*/ 56 w 974"/>
                <a:gd name="T11" fmla="*/ 34 h 217"/>
                <a:gd name="T12" fmla="*/ 18 w 974"/>
                <a:gd name="T13" fmla="*/ 0 h 217"/>
                <a:gd name="T14" fmla="*/ 0 w 974"/>
                <a:gd name="T15" fmla="*/ 0 h 217"/>
                <a:gd name="T16" fmla="*/ 246 w 974"/>
                <a:gd name="T17" fmla="*/ 142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4" h="217">
                  <a:moveTo>
                    <a:pt x="246" y="142"/>
                  </a:moveTo>
                  <a:cubicBezTo>
                    <a:pt x="479" y="206"/>
                    <a:pt x="740" y="135"/>
                    <a:pt x="928" y="27"/>
                  </a:cubicBezTo>
                  <a:cubicBezTo>
                    <a:pt x="943" y="18"/>
                    <a:pt x="959" y="9"/>
                    <a:pt x="974" y="0"/>
                  </a:cubicBezTo>
                  <a:cubicBezTo>
                    <a:pt x="969" y="0"/>
                    <a:pt x="969" y="0"/>
                    <a:pt x="969" y="0"/>
                  </a:cubicBezTo>
                  <a:cubicBezTo>
                    <a:pt x="940" y="17"/>
                    <a:pt x="910" y="34"/>
                    <a:pt x="879" y="50"/>
                  </a:cubicBezTo>
                  <a:cubicBezTo>
                    <a:pt x="643" y="178"/>
                    <a:pt x="276" y="217"/>
                    <a:pt x="56" y="34"/>
                  </a:cubicBezTo>
                  <a:cubicBezTo>
                    <a:pt x="43" y="23"/>
                    <a:pt x="30" y="12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3" y="70"/>
                    <a:pt x="150" y="119"/>
                    <a:pt x="246" y="142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9" name="文本框 6"/>
          <p:cNvSpPr txBox="1"/>
          <p:nvPr/>
        </p:nvSpPr>
        <p:spPr>
          <a:xfrm>
            <a:off x="1440942" y="1425286"/>
            <a:ext cx="6908800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若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n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阶方阵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A 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与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B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相似，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则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A 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与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B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的特征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多项式</a:t>
            </a:r>
            <a:endParaRPr lang="zh-CN" altLang="en-US" sz="2400" b="1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</p:txBody>
      </p:sp>
      <p:sp>
        <p:nvSpPr>
          <p:cNvPr id="50" name="文本框 5"/>
          <p:cNvSpPr txBox="1"/>
          <p:nvPr/>
        </p:nvSpPr>
        <p:spPr>
          <a:xfrm>
            <a:off x="438867" y="1431283"/>
            <a:ext cx="1504239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定理</a:t>
            </a:r>
          </a:p>
        </p:txBody>
      </p:sp>
      <p:sp>
        <p:nvSpPr>
          <p:cNvPr id="51" name="文本框 5"/>
          <p:cNvSpPr txBox="1"/>
          <p:nvPr/>
        </p:nvSpPr>
        <p:spPr>
          <a:xfrm>
            <a:off x="444518" y="1921784"/>
            <a:ext cx="4851389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相同，从而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A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与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B 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的特征值相同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.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</a:t>
            </a:r>
          </a:p>
        </p:txBody>
      </p:sp>
      <p:sp>
        <p:nvSpPr>
          <p:cNvPr id="52" name="文本框 5"/>
          <p:cNvSpPr txBox="1"/>
          <p:nvPr/>
        </p:nvSpPr>
        <p:spPr>
          <a:xfrm>
            <a:off x="451568" y="2434583"/>
            <a:ext cx="98937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证：</a:t>
            </a:r>
          </a:p>
        </p:txBody>
      </p:sp>
      <p:sp>
        <p:nvSpPr>
          <p:cNvPr id="53" name="文本框 6"/>
          <p:cNvSpPr txBox="1"/>
          <p:nvPr/>
        </p:nvSpPr>
        <p:spPr>
          <a:xfrm>
            <a:off x="1524007" y="2428586"/>
            <a:ext cx="6057900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因为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A 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与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B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相似，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故存在可逆方阵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P 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, 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使得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 </a:t>
            </a:r>
            <a:endParaRPr lang="zh-CN" altLang="en-US" sz="2400" b="1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</p:txBody>
      </p:sp>
      <p:graphicFrame>
        <p:nvGraphicFramePr>
          <p:cNvPr id="55" name="对象 54"/>
          <p:cNvGraphicFramePr>
            <a:graphicFrameLocks noChangeAspect="1"/>
          </p:cNvGraphicFramePr>
          <p:nvPr/>
        </p:nvGraphicFramePr>
        <p:xfrm>
          <a:off x="1543767" y="2955426"/>
          <a:ext cx="1631524" cy="5075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678400" imgH="5486400" progId="Equation.DSMT4">
                  <p:embed/>
                </p:oleObj>
              </mc:Choice>
              <mc:Fallback>
                <p:oleObj name="Equation" r:id="rId2" imgW="17678400" imgH="5486400" progId="Equation.DSMT4">
                  <p:embed/>
                  <p:pic>
                    <p:nvPicPr>
                      <p:cNvPr id="0" name="图片 398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3767" y="2955426"/>
                        <a:ext cx="1631524" cy="5075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文本框 5"/>
          <p:cNvSpPr txBox="1"/>
          <p:nvPr/>
        </p:nvSpPr>
        <p:spPr>
          <a:xfrm>
            <a:off x="3225818" y="2950485"/>
            <a:ext cx="1422389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于是</a:t>
            </a:r>
          </a:p>
        </p:txBody>
      </p:sp>
      <p:graphicFrame>
        <p:nvGraphicFramePr>
          <p:cNvPr id="57" name="对象 56"/>
          <p:cNvGraphicFramePr>
            <a:graphicFrameLocks noChangeAspect="1"/>
          </p:cNvGraphicFramePr>
          <p:nvPr/>
        </p:nvGraphicFramePr>
        <p:xfrm>
          <a:off x="1601795" y="3450227"/>
          <a:ext cx="4106862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4500800" imgH="5486400" progId="Equation.DSMT4">
                  <p:embed/>
                </p:oleObj>
              </mc:Choice>
              <mc:Fallback>
                <p:oleObj name="Equation" r:id="rId4" imgW="44500800" imgH="5486400" progId="Equation.DSMT4">
                  <p:embed/>
                  <p:pic>
                    <p:nvPicPr>
                      <p:cNvPr id="0" name="图片 398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795" y="3450227"/>
                        <a:ext cx="4106862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对象 57"/>
          <p:cNvGraphicFramePr>
            <a:graphicFrameLocks noChangeAspect="1"/>
          </p:cNvGraphicFramePr>
          <p:nvPr/>
        </p:nvGraphicFramePr>
        <p:xfrm>
          <a:off x="2733808" y="4085227"/>
          <a:ext cx="2335213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5298400" imgH="5486400" progId="Equation.DSMT4">
                  <p:embed/>
                </p:oleObj>
              </mc:Choice>
              <mc:Fallback>
                <p:oleObj name="Equation" r:id="rId6" imgW="25298400" imgH="5486400" progId="Equation.DSMT4">
                  <p:embed/>
                  <p:pic>
                    <p:nvPicPr>
                      <p:cNvPr id="0" name="图片 398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3808" y="4085227"/>
                        <a:ext cx="2335213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对象 59"/>
          <p:cNvGraphicFramePr>
            <a:graphicFrameLocks noChangeAspect="1"/>
          </p:cNvGraphicFramePr>
          <p:nvPr/>
        </p:nvGraphicFramePr>
        <p:xfrm>
          <a:off x="5006172" y="4072527"/>
          <a:ext cx="2954337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2004000" imgH="5486400" progId="Equation.DSMT4">
                  <p:embed/>
                </p:oleObj>
              </mc:Choice>
              <mc:Fallback>
                <p:oleObj name="Equation" r:id="rId8" imgW="32004000" imgH="5486400" progId="Equation.DSMT4">
                  <p:embed/>
                  <p:pic>
                    <p:nvPicPr>
                      <p:cNvPr id="0" name="图片 398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6172" y="4072527"/>
                        <a:ext cx="2954337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对象 60"/>
          <p:cNvGraphicFramePr>
            <a:graphicFrameLocks noChangeAspect="1"/>
          </p:cNvGraphicFramePr>
          <p:nvPr/>
        </p:nvGraphicFramePr>
        <p:xfrm>
          <a:off x="2744795" y="4696414"/>
          <a:ext cx="1492250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6154400" imgH="4876800" progId="Equation.DSMT4">
                  <p:embed/>
                </p:oleObj>
              </mc:Choice>
              <mc:Fallback>
                <p:oleObj name="Equation" r:id="rId10" imgW="16154400" imgH="4876800" progId="Equation.DSMT4">
                  <p:embed/>
                  <p:pic>
                    <p:nvPicPr>
                      <p:cNvPr id="0" name="图片 398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4795" y="4696414"/>
                        <a:ext cx="1492250" cy="45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文本框 6"/>
          <p:cNvSpPr txBox="1"/>
          <p:nvPr/>
        </p:nvSpPr>
        <p:spPr>
          <a:xfrm>
            <a:off x="660407" y="5252039"/>
            <a:ext cx="7785100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即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A 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与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B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的特征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多项式相同，从而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A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与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B 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的特征值相同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.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</a:t>
            </a:r>
            <a:endParaRPr lang="zh-CN" altLang="en-US" sz="2400" b="1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/>
      <p:bldP spid="52" grpId="0"/>
      <p:bldP spid="53" grpId="0"/>
      <p:bldP spid="56" grpId="0"/>
      <p:bldP spid="6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 bwMode="auto">
          <a:xfrm flipH="1" flipV="1">
            <a:off x="502444" y="-11430"/>
            <a:ext cx="8630126" cy="756285"/>
          </a:xfrm>
          <a:custGeom>
            <a:avLst/>
            <a:gdLst>
              <a:gd name="T0" fmla="*/ 0 w 1012"/>
              <a:gd name="T1" fmla="*/ 102 h 232"/>
              <a:gd name="T2" fmla="*/ 410 w 1012"/>
              <a:gd name="T3" fmla="*/ 20 h 232"/>
              <a:gd name="T4" fmla="*/ 895 w 1012"/>
              <a:gd name="T5" fmla="*/ 149 h 232"/>
              <a:gd name="T6" fmla="*/ 1012 w 1012"/>
              <a:gd name="T7" fmla="*/ 227 h 232"/>
              <a:gd name="T8" fmla="*/ 1012 w 1012"/>
              <a:gd name="T9" fmla="*/ 232 h 232"/>
              <a:gd name="T10" fmla="*/ 611 w 1012"/>
              <a:gd name="T11" fmla="*/ 45 h 232"/>
              <a:gd name="T12" fmla="*/ 0 w 1012"/>
              <a:gd name="T13" fmla="*/ 102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12" h="232">
                <a:moveTo>
                  <a:pt x="0" y="102"/>
                </a:moveTo>
                <a:cubicBezTo>
                  <a:pt x="135" y="56"/>
                  <a:pt x="270" y="22"/>
                  <a:pt x="410" y="20"/>
                </a:cubicBezTo>
                <a:cubicBezTo>
                  <a:pt x="569" y="16"/>
                  <a:pt x="734" y="55"/>
                  <a:pt x="895" y="149"/>
                </a:cubicBezTo>
                <a:cubicBezTo>
                  <a:pt x="934" y="172"/>
                  <a:pt x="973" y="198"/>
                  <a:pt x="1012" y="227"/>
                </a:cubicBezTo>
                <a:cubicBezTo>
                  <a:pt x="1012" y="229"/>
                  <a:pt x="1012" y="231"/>
                  <a:pt x="1012" y="232"/>
                </a:cubicBezTo>
                <a:cubicBezTo>
                  <a:pt x="883" y="136"/>
                  <a:pt x="745" y="72"/>
                  <a:pt x="611" y="45"/>
                </a:cubicBezTo>
                <a:cubicBezTo>
                  <a:pt x="401" y="0"/>
                  <a:pt x="198" y="36"/>
                  <a:pt x="0" y="102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58000">
                <a:schemeClr val="bg2">
                  <a:lumMod val="75000"/>
                </a:schemeClr>
              </a:gs>
              <a:gs pos="100000">
                <a:schemeClr val="bg2"/>
              </a:gs>
            </a:gsLst>
            <a:lin ang="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Freeform 17"/>
          <p:cNvSpPr/>
          <p:nvPr/>
        </p:nvSpPr>
        <p:spPr bwMode="auto">
          <a:xfrm flipH="1" flipV="1">
            <a:off x="-8572" y="187960"/>
            <a:ext cx="9054941" cy="640080"/>
          </a:xfrm>
          <a:custGeom>
            <a:avLst/>
            <a:gdLst>
              <a:gd name="T0" fmla="*/ 292 w 1147"/>
              <a:gd name="T1" fmla="*/ 41 h 254"/>
              <a:gd name="T2" fmla="*/ 0 w 1147"/>
              <a:gd name="T3" fmla="*/ 124 h 254"/>
              <a:gd name="T4" fmla="*/ 254 w 1147"/>
              <a:gd name="T5" fmla="*/ 46 h 254"/>
              <a:gd name="T6" fmla="*/ 733 w 1147"/>
              <a:gd name="T7" fmla="*/ 45 h 254"/>
              <a:gd name="T8" fmla="*/ 1147 w 1147"/>
              <a:gd name="T9" fmla="*/ 247 h 254"/>
              <a:gd name="T10" fmla="*/ 1147 w 1147"/>
              <a:gd name="T11" fmla="*/ 254 h 254"/>
              <a:gd name="T12" fmla="*/ 888 w 1147"/>
              <a:gd name="T13" fmla="*/ 105 h 254"/>
              <a:gd name="T14" fmla="*/ 292 w 1147"/>
              <a:gd name="T15" fmla="*/ 41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47" h="254">
                <a:moveTo>
                  <a:pt x="292" y="41"/>
                </a:moveTo>
                <a:cubicBezTo>
                  <a:pt x="194" y="60"/>
                  <a:pt x="97" y="91"/>
                  <a:pt x="0" y="124"/>
                </a:cubicBezTo>
                <a:cubicBezTo>
                  <a:pt x="84" y="94"/>
                  <a:pt x="168" y="65"/>
                  <a:pt x="254" y="46"/>
                </a:cubicBezTo>
                <a:cubicBezTo>
                  <a:pt x="408" y="10"/>
                  <a:pt x="569" y="3"/>
                  <a:pt x="733" y="45"/>
                </a:cubicBezTo>
                <a:cubicBezTo>
                  <a:pt x="873" y="78"/>
                  <a:pt x="1017" y="151"/>
                  <a:pt x="1147" y="247"/>
                </a:cubicBezTo>
                <a:cubicBezTo>
                  <a:pt x="1147" y="249"/>
                  <a:pt x="1147" y="252"/>
                  <a:pt x="1147" y="254"/>
                </a:cubicBezTo>
                <a:cubicBezTo>
                  <a:pt x="1064" y="194"/>
                  <a:pt x="977" y="143"/>
                  <a:pt x="888" y="105"/>
                </a:cubicBezTo>
                <a:cubicBezTo>
                  <a:pt x="687" y="18"/>
                  <a:pt x="482" y="0"/>
                  <a:pt x="292" y="41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58000">
                <a:schemeClr val="accent1"/>
              </a:gs>
              <a:gs pos="100000">
                <a:schemeClr val="tx2"/>
              </a:gs>
            </a:gsLst>
            <a:lin ang="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Freeform 5"/>
          <p:cNvSpPr/>
          <p:nvPr/>
        </p:nvSpPr>
        <p:spPr bwMode="auto">
          <a:xfrm flipH="1" flipV="1">
            <a:off x="197644" y="-11430"/>
            <a:ext cx="8796814" cy="658495"/>
          </a:xfrm>
          <a:custGeom>
            <a:avLst/>
            <a:gdLst>
              <a:gd name="T0" fmla="*/ 80 w 1029"/>
              <a:gd name="T1" fmla="*/ 110 h 255"/>
              <a:gd name="T2" fmla="*/ 0 w 1029"/>
              <a:gd name="T3" fmla="*/ 138 h 255"/>
              <a:gd name="T4" fmla="*/ 172 w 1029"/>
              <a:gd name="T5" fmla="*/ 81 h 255"/>
              <a:gd name="T6" fmla="*/ 1029 w 1029"/>
              <a:gd name="T7" fmla="*/ 234 h 255"/>
              <a:gd name="T8" fmla="*/ 1029 w 1029"/>
              <a:gd name="T9" fmla="*/ 255 h 255"/>
              <a:gd name="T10" fmla="*/ 1028 w 1029"/>
              <a:gd name="T11" fmla="*/ 255 h 255"/>
              <a:gd name="T12" fmla="*/ 80 w 1029"/>
              <a:gd name="T13" fmla="*/ 110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9" h="255">
                <a:moveTo>
                  <a:pt x="80" y="110"/>
                </a:moveTo>
                <a:cubicBezTo>
                  <a:pt x="53" y="119"/>
                  <a:pt x="26" y="128"/>
                  <a:pt x="0" y="138"/>
                </a:cubicBezTo>
                <a:cubicBezTo>
                  <a:pt x="57" y="116"/>
                  <a:pt x="114" y="96"/>
                  <a:pt x="172" y="81"/>
                </a:cubicBezTo>
                <a:cubicBezTo>
                  <a:pt x="444" y="0"/>
                  <a:pt x="744" y="14"/>
                  <a:pt x="1029" y="234"/>
                </a:cubicBezTo>
                <a:cubicBezTo>
                  <a:pt x="1029" y="241"/>
                  <a:pt x="1029" y="248"/>
                  <a:pt x="1029" y="255"/>
                </a:cubicBezTo>
                <a:cubicBezTo>
                  <a:pt x="1028" y="255"/>
                  <a:pt x="1028" y="255"/>
                  <a:pt x="1028" y="255"/>
                </a:cubicBezTo>
                <a:cubicBezTo>
                  <a:pt x="716" y="17"/>
                  <a:pt x="380" y="7"/>
                  <a:pt x="80" y="110"/>
                </a:cubicBezTo>
                <a:close/>
              </a:path>
            </a:pathLst>
          </a:custGeom>
          <a:gradFill>
            <a:gsLst>
              <a:gs pos="100000">
                <a:srgbClr val="13589A">
                  <a:alpha val="100000"/>
                  <a:lumMod val="97000"/>
                </a:srgbClr>
              </a:gs>
              <a:gs pos="100000">
                <a:srgbClr val="154C84">
                  <a:alpha val="100000"/>
                </a:srgbClr>
              </a:gs>
              <a:gs pos="3000">
                <a:schemeClr val="tx2">
                  <a:alpha val="21000"/>
                </a:schemeClr>
              </a:gs>
            </a:gsLst>
            <a:lin ang="108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40005" y="44450"/>
            <a:ext cx="9092565" cy="823928"/>
            <a:chOff x="-7938" y="915988"/>
            <a:chExt cx="12193589" cy="2406923"/>
          </a:xfrm>
        </p:grpSpPr>
        <p:sp>
          <p:nvSpPr>
            <p:cNvPr id="3" name="Freeform 5"/>
            <p:cNvSpPr/>
            <p:nvPr/>
          </p:nvSpPr>
          <p:spPr bwMode="auto">
            <a:xfrm>
              <a:off x="4411663" y="915988"/>
              <a:ext cx="7773988" cy="1635125"/>
            </a:xfrm>
            <a:custGeom>
              <a:avLst/>
              <a:gdLst>
                <a:gd name="T0" fmla="*/ 80 w 1029"/>
                <a:gd name="T1" fmla="*/ 110 h 255"/>
                <a:gd name="T2" fmla="*/ 0 w 1029"/>
                <a:gd name="T3" fmla="*/ 138 h 255"/>
                <a:gd name="T4" fmla="*/ 172 w 1029"/>
                <a:gd name="T5" fmla="*/ 81 h 255"/>
                <a:gd name="T6" fmla="*/ 1029 w 1029"/>
                <a:gd name="T7" fmla="*/ 234 h 255"/>
                <a:gd name="T8" fmla="*/ 1029 w 1029"/>
                <a:gd name="T9" fmla="*/ 255 h 255"/>
                <a:gd name="T10" fmla="*/ 1028 w 1029"/>
                <a:gd name="T11" fmla="*/ 255 h 255"/>
                <a:gd name="T12" fmla="*/ 80 w 1029"/>
                <a:gd name="T13" fmla="*/ 11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9" h="255">
                  <a:moveTo>
                    <a:pt x="80" y="110"/>
                  </a:moveTo>
                  <a:cubicBezTo>
                    <a:pt x="53" y="119"/>
                    <a:pt x="26" y="128"/>
                    <a:pt x="0" y="138"/>
                  </a:cubicBezTo>
                  <a:cubicBezTo>
                    <a:pt x="57" y="116"/>
                    <a:pt x="114" y="96"/>
                    <a:pt x="172" y="81"/>
                  </a:cubicBezTo>
                  <a:cubicBezTo>
                    <a:pt x="444" y="0"/>
                    <a:pt x="744" y="14"/>
                    <a:pt x="1029" y="234"/>
                  </a:cubicBezTo>
                  <a:cubicBezTo>
                    <a:pt x="1029" y="241"/>
                    <a:pt x="1029" y="248"/>
                    <a:pt x="1029" y="255"/>
                  </a:cubicBezTo>
                  <a:cubicBezTo>
                    <a:pt x="1028" y="255"/>
                    <a:pt x="1028" y="255"/>
                    <a:pt x="1028" y="255"/>
                  </a:cubicBezTo>
                  <a:cubicBezTo>
                    <a:pt x="716" y="17"/>
                    <a:pt x="380" y="7"/>
                    <a:pt x="80" y="110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520700" y="1800225"/>
              <a:ext cx="3890963" cy="1295400"/>
            </a:xfrm>
            <a:custGeom>
              <a:avLst/>
              <a:gdLst>
                <a:gd name="T0" fmla="*/ 515 w 515"/>
                <a:gd name="T1" fmla="*/ 0 h 202"/>
                <a:gd name="T2" fmla="*/ 9 w 515"/>
                <a:gd name="T3" fmla="*/ 202 h 202"/>
                <a:gd name="T4" fmla="*/ 0 w 515"/>
                <a:gd name="T5" fmla="*/ 202 h 202"/>
                <a:gd name="T6" fmla="*/ 515 w 515"/>
                <a:gd name="T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5" h="202">
                  <a:moveTo>
                    <a:pt x="515" y="0"/>
                  </a:moveTo>
                  <a:cubicBezTo>
                    <a:pt x="351" y="63"/>
                    <a:pt x="185" y="139"/>
                    <a:pt x="9" y="202"/>
                  </a:cubicBezTo>
                  <a:cubicBezTo>
                    <a:pt x="0" y="202"/>
                    <a:pt x="0" y="202"/>
                    <a:pt x="0" y="202"/>
                  </a:cubicBezTo>
                  <a:cubicBezTo>
                    <a:pt x="179" y="140"/>
                    <a:pt x="348" y="62"/>
                    <a:pt x="515" y="0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7"/>
            <p:cNvSpPr/>
            <p:nvPr/>
          </p:nvSpPr>
          <p:spPr bwMode="auto">
            <a:xfrm>
              <a:off x="2447925" y="1768475"/>
              <a:ext cx="2092325" cy="685800"/>
            </a:xfrm>
            <a:custGeom>
              <a:avLst/>
              <a:gdLst>
                <a:gd name="T0" fmla="*/ 0 w 277"/>
                <a:gd name="T1" fmla="*/ 107 h 107"/>
                <a:gd name="T2" fmla="*/ 277 w 277"/>
                <a:gd name="T3" fmla="*/ 0 h 107"/>
                <a:gd name="T4" fmla="*/ 0 w 277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7" h="107">
                  <a:moveTo>
                    <a:pt x="0" y="107"/>
                  </a:moveTo>
                  <a:cubicBezTo>
                    <a:pt x="93" y="68"/>
                    <a:pt x="185" y="31"/>
                    <a:pt x="277" y="0"/>
                  </a:cubicBezTo>
                  <a:cubicBezTo>
                    <a:pt x="185" y="32"/>
                    <a:pt x="93" y="69"/>
                    <a:pt x="0" y="107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8"/>
            <p:cNvSpPr/>
            <p:nvPr/>
          </p:nvSpPr>
          <p:spPr bwMode="auto">
            <a:xfrm>
              <a:off x="4540250" y="1114425"/>
              <a:ext cx="7645400" cy="2208486"/>
            </a:xfrm>
            <a:custGeom>
              <a:avLst/>
              <a:gdLst>
                <a:gd name="T0" fmla="*/ 0 w 1012"/>
                <a:gd name="T1" fmla="*/ 102 h 232"/>
                <a:gd name="T2" fmla="*/ 410 w 1012"/>
                <a:gd name="T3" fmla="*/ 20 h 232"/>
                <a:gd name="T4" fmla="*/ 895 w 1012"/>
                <a:gd name="T5" fmla="*/ 149 h 232"/>
                <a:gd name="T6" fmla="*/ 1012 w 1012"/>
                <a:gd name="T7" fmla="*/ 227 h 232"/>
                <a:gd name="T8" fmla="*/ 1012 w 1012"/>
                <a:gd name="T9" fmla="*/ 232 h 232"/>
                <a:gd name="T10" fmla="*/ 611 w 1012"/>
                <a:gd name="T11" fmla="*/ 45 h 232"/>
                <a:gd name="T12" fmla="*/ 0 w 1012"/>
                <a:gd name="T13" fmla="*/ 10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2" h="232">
                  <a:moveTo>
                    <a:pt x="0" y="102"/>
                  </a:moveTo>
                  <a:cubicBezTo>
                    <a:pt x="135" y="56"/>
                    <a:pt x="270" y="22"/>
                    <a:pt x="410" y="20"/>
                  </a:cubicBezTo>
                  <a:cubicBezTo>
                    <a:pt x="569" y="16"/>
                    <a:pt x="734" y="55"/>
                    <a:pt x="895" y="149"/>
                  </a:cubicBezTo>
                  <a:cubicBezTo>
                    <a:pt x="934" y="172"/>
                    <a:pt x="973" y="198"/>
                    <a:pt x="1012" y="227"/>
                  </a:cubicBezTo>
                  <a:cubicBezTo>
                    <a:pt x="1012" y="229"/>
                    <a:pt x="1012" y="231"/>
                    <a:pt x="1012" y="232"/>
                  </a:cubicBezTo>
                  <a:cubicBezTo>
                    <a:pt x="883" y="136"/>
                    <a:pt x="745" y="72"/>
                    <a:pt x="611" y="45"/>
                  </a:cubicBezTo>
                  <a:cubicBezTo>
                    <a:pt x="401" y="0"/>
                    <a:pt x="198" y="36"/>
                    <a:pt x="0" y="102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2727325" y="2359025"/>
              <a:ext cx="0" cy="6350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2727325" y="2344738"/>
              <a:ext cx="52388" cy="14288"/>
            </a:xfrm>
            <a:custGeom>
              <a:avLst/>
              <a:gdLst>
                <a:gd name="T0" fmla="*/ 0 w 7"/>
                <a:gd name="T1" fmla="*/ 2 h 2"/>
                <a:gd name="T2" fmla="*/ 7 w 7"/>
                <a:gd name="T3" fmla="*/ 0 h 2"/>
                <a:gd name="T4" fmla="*/ 0 w 7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">
                  <a:moveTo>
                    <a:pt x="0" y="2"/>
                  </a:moveTo>
                  <a:cubicBezTo>
                    <a:pt x="3" y="1"/>
                    <a:pt x="5" y="1"/>
                    <a:pt x="7" y="0"/>
                  </a:cubicBezTo>
                  <a:cubicBezTo>
                    <a:pt x="5" y="1"/>
                    <a:pt x="3" y="1"/>
                    <a:pt x="0" y="2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1"/>
            <p:cNvSpPr/>
            <p:nvPr/>
          </p:nvSpPr>
          <p:spPr bwMode="auto">
            <a:xfrm>
              <a:off x="2779713" y="2249488"/>
              <a:ext cx="271463" cy="95250"/>
            </a:xfrm>
            <a:custGeom>
              <a:avLst/>
              <a:gdLst>
                <a:gd name="T0" fmla="*/ 0 w 36"/>
                <a:gd name="T1" fmla="*/ 15 h 15"/>
                <a:gd name="T2" fmla="*/ 36 w 36"/>
                <a:gd name="T3" fmla="*/ 0 h 15"/>
                <a:gd name="T4" fmla="*/ 0 w 36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5">
                  <a:moveTo>
                    <a:pt x="0" y="15"/>
                  </a:moveTo>
                  <a:cubicBezTo>
                    <a:pt x="12" y="10"/>
                    <a:pt x="24" y="5"/>
                    <a:pt x="36" y="0"/>
                  </a:cubicBezTo>
                  <a:cubicBezTo>
                    <a:pt x="24" y="5"/>
                    <a:pt x="12" y="10"/>
                    <a:pt x="0" y="15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2"/>
            <p:cNvSpPr/>
            <p:nvPr/>
          </p:nvSpPr>
          <p:spPr bwMode="auto">
            <a:xfrm>
              <a:off x="265113" y="2365375"/>
              <a:ext cx="2462213" cy="730250"/>
            </a:xfrm>
            <a:custGeom>
              <a:avLst/>
              <a:gdLst>
                <a:gd name="T0" fmla="*/ 326 w 326"/>
                <a:gd name="T1" fmla="*/ 0 h 114"/>
                <a:gd name="T2" fmla="*/ 15 w 326"/>
                <a:gd name="T3" fmla="*/ 114 h 114"/>
                <a:gd name="T4" fmla="*/ 0 w 326"/>
                <a:gd name="T5" fmla="*/ 114 h 114"/>
                <a:gd name="T6" fmla="*/ 326 w 326"/>
                <a:gd name="T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6" h="114">
                  <a:moveTo>
                    <a:pt x="326" y="0"/>
                  </a:moveTo>
                  <a:cubicBezTo>
                    <a:pt x="225" y="40"/>
                    <a:pt x="122" y="80"/>
                    <a:pt x="15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113" y="80"/>
                    <a:pt x="221" y="41"/>
                    <a:pt x="326" y="0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-7938" y="2211388"/>
              <a:ext cx="3211513" cy="884238"/>
            </a:xfrm>
            <a:custGeom>
              <a:avLst/>
              <a:gdLst>
                <a:gd name="T0" fmla="*/ 131 w 425"/>
                <a:gd name="T1" fmla="*/ 100 h 138"/>
                <a:gd name="T2" fmla="*/ 425 w 425"/>
                <a:gd name="T3" fmla="*/ 0 h 138"/>
                <a:gd name="T4" fmla="*/ 220 w 425"/>
                <a:gd name="T5" fmla="*/ 72 h 138"/>
                <a:gd name="T6" fmla="*/ 5 w 425"/>
                <a:gd name="T7" fmla="*/ 138 h 138"/>
                <a:gd name="T8" fmla="*/ 0 w 425"/>
                <a:gd name="T9" fmla="*/ 138 h 138"/>
                <a:gd name="T10" fmla="*/ 131 w 425"/>
                <a:gd name="T11" fmla="*/ 10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5" h="138">
                  <a:moveTo>
                    <a:pt x="131" y="100"/>
                  </a:moveTo>
                  <a:cubicBezTo>
                    <a:pt x="232" y="69"/>
                    <a:pt x="329" y="34"/>
                    <a:pt x="425" y="0"/>
                  </a:cubicBezTo>
                  <a:cubicBezTo>
                    <a:pt x="358" y="24"/>
                    <a:pt x="290" y="49"/>
                    <a:pt x="220" y="72"/>
                  </a:cubicBezTo>
                  <a:cubicBezTo>
                    <a:pt x="150" y="96"/>
                    <a:pt x="78" y="118"/>
                    <a:pt x="5" y="13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44" y="126"/>
                    <a:pt x="88" y="114"/>
                    <a:pt x="131" y="100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4"/>
            <p:cNvSpPr/>
            <p:nvPr/>
          </p:nvSpPr>
          <p:spPr bwMode="auto">
            <a:xfrm>
              <a:off x="3203575" y="1344613"/>
              <a:ext cx="8982075" cy="1681163"/>
            </a:xfrm>
            <a:custGeom>
              <a:avLst/>
              <a:gdLst>
                <a:gd name="T0" fmla="*/ 242 w 1189"/>
                <a:gd name="T1" fmla="*/ 59 h 262"/>
                <a:gd name="T2" fmla="*/ 0 w 1189"/>
                <a:gd name="T3" fmla="*/ 135 h 262"/>
                <a:gd name="T4" fmla="*/ 471 w 1189"/>
                <a:gd name="T5" fmla="*/ 19 h 262"/>
                <a:gd name="T6" fmla="*/ 966 w 1189"/>
                <a:gd name="T7" fmla="*/ 118 h 262"/>
                <a:gd name="T8" fmla="*/ 1189 w 1189"/>
                <a:gd name="T9" fmla="*/ 252 h 262"/>
                <a:gd name="T10" fmla="*/ 1189 w 1189"/>
                <a:gd name="T11" fmla="*/ 262 h 262"/>
                <a:gd name="T12" fmla="*/ 791 w 1189"/>
                <a:gd name="T13" fmla="*/ 59 h 262"/>
                <a:gd name="T14" fmla="*/ 242 w 1189"/>
                <a:gd name="T15" fmla="*/ 5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9" h="262">
                  <a:moveTo>
                    <a:pt x="242" y="59"/>
                  </a:moveTo>
                  <a:cubicBezTo>
                    <a:pt x="161" y="80"/>
                    <a:pt x="81" y="107"/>
                    <a:pt x="0" y="135"/>
                  </a:cubicBezTo>
                  <a:cubicBezTo>
                    <a:pt x="156" y="79"/>
                    <a:pt x="310" y="28"/>
                    <a:pt x="471" y="19"/>
                  </a:cubicBezTo>
                  <a:cubicBezTo>
                    <a:pt x="632" y="8"/>
                    <a:pt x="801" y="40"/>
                    <a:pt x="966" y="118"/>
                  </a:cubicBezTo>
                  <a:cubicBezTo>
                    <a:pt x="1042" y="154"/>
                    <a:pt x="1118" y="200"/>
                    <a:pt x="1189" y="252"/>
                  </a:cubicBezTo>
                  <a:cubicBezTo>
                    <a:pt x="1189" y="255"/>
                    <a:pt x="1189" y="259"/>
                    <a:pt x="1189" y="262"/>
                  </a:cubicBezTo>
                  <a:cubicBezTo>
                    <a:pt x="1066" y="173"/>
                    <a:pt x="929" y="100"/>
                    <a:pt x="791" y="59"/>
                  </a:cubicBezTo>
                  <a:cubicBezTo>
                    <a:pt x="600" y="0"/>
                    <a:pt x="417" y="12"/>
                    <a:pt x="242" y="59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5"/>
            <p:cNvSpPr/>
            <p:nvPr/>
          </p:nvSpPr>
          <p:spPr bwMode="auto">
            <a:xfrm>
              <a:off x="196850" y="2198688"/>
              <a:ext cx="3006725" cy="896938"/>
            </a:xfrm>
            <a:custGeom>
              <a:avLst/>
              <a:gdLst>
                <a:gd name="T0" fmla="*/ 398 w 398"/>
                <a:gd name="T1" fmla="*/ 0 h 140"/>
                <a:gd name="T2" fmla="*/ 10 w 398"/>
                <a:gd name="T3" fmla="*/ 140 h 140"/>
                <a:gd name="T4" fmla="*/ 0 w 398"/>
                <a:gd name="T5" fmla="*/ 140 h 140"/>
                <a:gd name="T6" fmla="*/ 398 w 398"/>
                <a:gd name="T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8" h="140">
                  <a:moveTo>
                    <a:pt x="398" y="0"/>
                  </a:moveTo>
                  <a:cubicBezTo>
                    <a:pt x="273" y="49"/>
                    <a:pt x="145" y="99"/>
                    <a:pt x="10" y="14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38" y="99"/>
                    <a:pt x="270" y="49"/>
                    <a:pt x="398" y="0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6"/>
            <p:cNvSpPr/>
            <p:nvPr/>
          </p:nvSpPr>
          <p:spPr bwMode="auto">
            <a:xfrm>
              <a:off x="90488" y="2108200"/>
              <a:ext cx="3430588" cy="987425"/>
            </a:xfrm>
            <a:custGeom>
              <a:avLst/>
              <a:gdLst>
                <a:gd name="T0" fmla="*/ 454 w 454"/>
                <a:gd name="T1" fmla="*/ 0 h 154"/>
                <a:gd name="T2" fmla="*/ 245 w 454"/>
                <a:gd name="T3" fmla="*/ 76 h 154"/>
                <a:gd name="T4" fmla="*/ 8 w 454"/>
                <a:gd name="T5" fmla="*/ 154 h 154"/>
                <a:gd name="T6" fmla="*/ 0 w 454"/>
                <a:gd name="T7" fmla="*/ 154 h 154"/>
                <a:gd name="T8" fmla="*/ 454 w 454"/>
                <a:gd name="T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" h="154">
                  <a:moveTo>
                    <a:pt x="454" y="0"/>
                  </a:moveTo>
                  <a:cubicBezTo>
                    <a:pt x="385" y="25"/>
                    <a:pt x="316" y="51"/>
                    <a:pt x="245" y="76"/>
                  </a:cubicBezTo>
                  <a:cubicBezTo>
                    <a:pt x="168" y="105"/>
                    <a:pt x="89" y="131"/>
                    <a:pt x="8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158" y="109"/>
                    <a:pt x="307" y="51"/>
                    <a:pt x="454" y="0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7"/>
            <p:cNvSpPr/>
            <p:nvPr/>
          </p:nvSpPr>
          <p:spPr bwMode="auto">
            <a:xfrm>
              <a:off x="3521075" y="1312863"/>
              <a:ext cx="8664575" cy="1628775"/>
            </a:xfrm>
            <a:custGeom>
              <a:avLst/>
              <a:gdLst>
                <a:gd name="T0" fmla="*/ 292 w 1147"/>
                <a:gd name="T1" fmla="*/ 41 h 254"/>
                <a:gd name="T2" fmla="*/ 0 w 1147"/>
                <a:gd name="T3" fmla="*/ 124 h 254"/>
                <a:gd name="T4" fmla="*/ 254 w 1147"/>
                <a:gd name="T5" fmla="*/ 46 h 254"/>
                <a:gd name="T6" fmla="*/ 733 w 1147"/>
                <a:gd name="T7" fmla="*/ 45 h 254"/>
                <a:gd name="T8" fmla="*/ 1147 w 1147"/>
                <a:gd name="T9" fmla="*/ 247 h 254"/>
                <a:gd name="T10" fmla="*/ 1147 w 1147"/>
                <a:gd name="T11" fmla="*/ 254 h 254"/>
                <a:gd name="T12" fmla="*/ 888 w 1147"/>
                <a:gd name="T13" fmla="*/ 105 h 254"/>
                <a:gd name="T14" fmla="*/ 292 w 1147"/>
                <a:gd name="T15" fmla="*/ 4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7" h="254">
                  <a:moveTo>
                    <a:pt x="292" y="41"/>
                  </a:moveTo>
                  <a:cubicBezTo>
                    <a:pt x="194" y="60"/>
                    <a:pt x="97" y="91"/>
                    <a:pt x="0" y="124"/>
                  </a:cubicBezTo>
                  <a:cubicBezTo>
                    <a:pt x="84" y="94"/>
                    <a:pt x="168" y="65"/>
                    <a:pt x="254" y="46"/>
                  </a:cubicBezTo>
                  <a:cubicBezTo>
                    <a:pt x="408" y="10"/>
                    <a:pt x="569" y="3"/>
                    <a:pt x="733" y="45"/>
                  </a:cubicBezTo>
                  <a:cubicBezTo>
                    <a:pt x="873" y="78"/>
                    <a:pt x="1017" y="151"/>
                    <a:pt x="1147" y="247"/>
                  </a:cubicBezTo>
                  <a:cubicBezTo>
                    <a:pt x="1147" y="249"/>
                    <a:pt x="1147" y="252"/>
                    <a:pt x="1147" y="254"/>
                  </a:cubicBezTo>
                  <a:cubicBezTo>
                    <a:pt x="1064" y="194"/>
                    <a:pt x="977" y="143"/>
                    <a:pt x="888" y="105"/>
                  </a:cubicBezTo>
                  <a:cubicBezTo>
                    <a:pt x="687" y="18"/>
                    <a:pt x="482" y="0"/>
                    <a:pt x="292" y="41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8" name="文本框 6"/>
          <p:cNvSpPr txBox="1"/>
          <p:nvPr/>
        </p:nvSpPr>
        <p:spPr>
          <a:xfrm>
            <a:off x="1884916" y="1419289"/>
            <a:ext cx="6858000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若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n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阶方阵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A 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与 对角矩阵</a:t>
            </a:r>
          </a:p>
        </p:txBody>
      </p:sp>
      <p:sp>
        <p:nvSpPr>
          <p:cNvPr id="39" name="文本框 5"/>
          <p:cNvSpPr txBox="1"/>
          <p:nvPr/>
        </p:nvSpPr>
        <p:spPr>
          <a:xfrm>
            <a:off x="825177" y="1425286"/>
            <a:ext cx="98937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推论</a:t>
            </a:r>
          </a:p>
        </p:txBody>
      </p:sp>
      <p:sp>
        <p:nvSpPr>
          <p:cNvPr id="43" name="文本框 6"/>
          <p:cNvSpPr txBox="1"/>
          <p:nvPr/>
        </p:nvSpPr>
        <p:spPr>
          <a:xfrm>
            <a:off x="1961116" y="4340289"/>
            <a:ext cx="1524000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相似，则</a:t>
            </a:r>
            <a:endParaRPr lang="zh-CN" altLang="en-US" sz="2400" b="1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0788D2B-BC14-E54B-B1A2-D52EB5408DD5}"/>
              </a:ext>
            </a:extLst>
          </p:cNvPr>
          <p:cNvGrpSpPr/>
          <p:nvPr/>
        </p:nvGrpSpPr>
        <p:grpSpPr>
          <a:xfrm>
            <a:off x="3275566" y="4255031"/>
            <a:ext cx="5175250" cy="598899"/>
            <a:chOff x="3275566" y="4255031"/>
            <a:chExt cx="5175250" cy="598899"/>
          </a:xfrm>
        </p:grpSpPr>
        <p:grpSp>
          <p:nvGrpSpPr>
            <p:cNvPr id="44" name="组合 43"/>
            <p:cNvGrpSpPr/>
            <p:nvPr/>
          </p:nvGrpSpPr>
          <p:grpSpPr>
            <a:xfrm>
              <a:off x="3275566" y="4347517"/>
              <a:ext cx="5175250" cy="506413"/>
              <a:chOff x="4578350" y="4578350"/>
              <a:chExt cx="5175250" cy="506413"/>
            </a:xfrm>
          </p:grpSpPr>
          <p:graphicFrame>
            <p:nvGraphicFramePr>
              <p:cNvPr id="45" name="对象 44"/>
              <p:cNvGraphicFramePr>
                <a:graphicFrameLocks noChangeAspect="1"/>
              </p:cNvGraphicFramePr>
              <p:nvPr/>
            </p:nvGraphicFramePr>
            <p:xfrm>
              <a:off x="4578350" y="4578350"/>
              <a:ext cx="1658938" cy="5064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" imgW="17983200" imgH="5486400" progId="Equation.DSMT4">
                      <p:embed/>
                    </p:oleObj>
                  </mc:Choice>
                  <mc:Fallback>
                    <p:oleObj name="Equation" r:id="rId2" imgW="17983200" imgH="5486400" progId="Equation.DSMT4">
                      <p:embed/>
                      <p:pic>
                        <p:nvPicPr>
                          <p:cNvPr id="0" name="图片 387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78350" y="4578350"/>
                            <a:ext cx="1658938" cy="5064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6" name="文本框 6"/>
              <p:cNvSpPr txBox="1"/>
              <p:nvPr/>
            </p:nvSpPr>
            <p:spPr>
              <a:xfrm>
                <a:off x="6172200" y="4583822"/>
                <a:ext cx="3581400" cy="46166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zh-CN" altLang="en-US" sz="2400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是矩阵 </a:t>
                </a:r>
                <a:r>
                  <a:rPr lang="en-US" altLang="zh-CN" sz="2400" b="1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A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 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的 </a:t>
                </a:r>
                <a:r>
                  <a:rPr lang="en-US" altLang="zh-CN" sz="2400" b="1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n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 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个特征值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.</a:t>
                </a:r>
                <a:endParaRPr lang="zh-CN" altLang="en-US" sz="24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E2AAD91-A0B0-2A46-A92A-AFF75D707D20}"/>
                </a:ext>
              </a:extLst>
            </p:cNvPr>
            <p:cNvSpPr txBox="1"/>
            <p:nvPr/>
          </p:nvSpPr>
          <p:spPr>
            <a:xfrm>
              <a:off x="4026455" y="4255031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/>
                <a:t>…</a:t>
              </a:r>
              <a:endParaRPr kumimoji="1" lang="zh-CN" altLang="en-US" sz="2400" dirty="0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2A80C80-63D4-1D43-88AB-83A9AF0F1DFD}"/>
              </a:ext>
            </a:extLst>
          </p:cNvPr>
          <p:cNvGrpSpPr/>
          <p:nvPr/>
        </p:nvGrpSpPr>
        <p:grpSpPr>
          <a:xfrm>
            <a:off x="2059541" y="2096442"/>
            <a:ext cx="3151188" cy="2087563"/>
            <a:chOff x="2059541" y="2096442"/>
            <a:chExt cx="3151188" cy="2087563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2" name="对象 41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975076722"/>
                    </p:ext>
                  </p:extLst>
                </p:nvPr>
              </p:nvGraphicFramePr>
              <p:xfrm>
                <a:off x="2059541" y="2096442"/>
                <a:ext cx="3151188" cy="208756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4" imgW="34137600" imgH="22555200" progId="Equation.DSMT4">
                        <p:embed/>
                      </p:oleObj>
                    </mc:Choice>
                    <mc:Fallback>
                      <p:oleObj name="Equation" r:id="rId4" imgW="34137600" imgH="22555200" progId="Equation.DSMT4">
                        <p:embed/>
                        <p:pic>
                          <p:nvPicPr>
                            <p:cNvPr id="0" name="图片 387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059541" y="2096442"/>
                              <a:ext cx="3151188" cy="2087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42" name="对象 41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975076722"/>
                    </p:ext>
                  </p:extLst>
                </p:nvPr>
              </p:nvGraphicFramePr>
              <p:xfrm>
                <a:off x="2059541" y="2096442"/>
                <a:ext cx="3151188" cy="208756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40014" name="Equation" r:id="rId7" imgW="34137600" imgH="22555200" progId="Equation.DSMT4">
                        <p:embed/>
                      </p:oleObj>
                    </mc:Choice>
                    <mc:Fallback>
                      <p:oleObj name="Equation" r:id="rId7" imgW="34137600" imgH="22555200" progId="Equation.DSMT4">
                        <p:embed/>
                        <p:pic>
                          <p:nvPicPr>
                            <p:cNvPr id="0" name="图片 387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059541" y="2096442"/>
                              <a:ext cx="3151188" cy="2087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BF15B9E4-F4F0-C14C-8442-872A92D72B91}"/>
                    </a:ext>
                  </a:extLst>
                </p:cNvPr>
                <p:cNvSpPr txBox="1"/>
                <p:nvPr/>
              </p:nvSpPr>
              <p:spPr>
                <a:xfrm>
                  <a:off x="4105035" y="3232297"/>
                  <a:ext cx="32060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CN" altLang="en-US" sz="2800" i="1" smtClean="0">
                            <a:latin typeface="Cambria Math" panose="02040503050406030204" pitchFamily="18" charset="0"/>
                          </a:rPr>
                          <m:t>⋱</m:t>
                        </m:r>
                      </m:oMath>
                    </m:oMathPara>
                  </a14:m>
                  <a:endParaRPr kumimoji="1" lang="zh-CN" altLang="en-US" sz="2800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BF15B9E4-F4F0-C14C-8442-872A92D72B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5035" y="3232297"/>
                  <a:ext cx="320601" cy="430887"/>
                </a:xfrm>
                <a:prstGeom prst="rect">
                  <a:avLst/>
                </a:prstGeom>
                <a:blipFill>
                  <a:blip r:embed="rId9"/>
                  <a:stretch>
                    <a:fillRect l="-15385" r="-15385" b="-294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 bwMode="auto">
          <a:xfrm flipH="1" flipV="1">
            <a:off x="502444" y="-11430"/>
            <a:ext cx="8630126" cy="756285"/>
          </a:xfrm>
          <a:custGeom>
            <a:avLst/>
            <a:gdLst>
              <a:gd name="T0" fmla="*/ 0 w 1012"/>
              <a:gd name="T1" fmla="*/ 102 h 232"/>
              <a:gd name="T2" fmla="*/ 410 w 1012"/>
              <a:gd name="T3" fmla="*/ 20 h 232"/>
              <a:gd name="T4" fmla="*/ 895 w 1012"/>
              <a:gd name="T5" fmla="*/ 149 h 232"/>
              <a:gd name="T6" fmla="*/ 1012 w 1012"/>
              <a:gd name="T7" fmla="*/ 227 h 232"/>
              <a:gd name="T8" fmla="*/ 1012 w 1012"/>
              <a:gd name="T9" fmla="*/ 232 h 232"/>
              <a:gd name="T10" fmla="*/ 611 w 1012"/>
              <a:gd name="T11" fmla="*/ 45 h 232"/>
              <a:gd name="T12" fmla="*/ 0 w 1012"/>
              <a:gd name="T13" fmla="*/ 102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12" h="232">
                <a:moveTo>
                  <a:pt x="0" y="102"/>
                </a:moveTo>
                <a:cubicBezTo>
                  <a:pt x="135" y="56"/>
                  <a:pt x="270" y="22"/>
                  <a:pt x="410" y="20"/>
                </a:cubicBezTo>
                <a:cubicBezTo>
                  <a:pt x="569" y="16"/>
                  <a:pt x="734" y="55"/>
                  <a:pt x="895" y="149"/>
                </a:cubicBezTo>
                <a:cubicBezTo>
                  <a:pt x="934" y="172"/>
                  <a:pt x="973" y="198"/>
                  <a:pt x="1012" y="227"/>
                </a:cubicBezTo>
                <a:cubicBezTo>
                  <a:pt x="1012" y="229"/>
                  <a:pt x="1012" y="231"/>
                  <a:pt x="1012" y="232"/>
                </a:cubicBezTo>
                <a:cubicBezTo>
                  <a:pt x="883" y="136"/>
                  <a:pt x="745" y="72"/>
                  <a:pt x="611" y="45"/>
                </a:cubicBezTo>
                <a:cubicBezTo>
                  <a:pt x="401" y="0"/>
                  <a:pt x="198" y="36"/>
                  <a:pt x="0" y="102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58000">
                <a:schemeClr val="bg2">
                  <a:lumMod val="75000"/>
                </a:schemeClr>
              </a:gs>
              <a:gs pos="100000">
                <a:schemeClr val="bg2"/>
              </a:gs>
            </a:gsLst>
            <a:lin ang="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Freeform 17"/>
          <p:cNvSpPr/>
          <p:nvPr/>
        </p:nvSpPr>
        <p:spPr bwMode="auto">
          <a:xfrm flipH="1" flipV="1">
            <a:off x="-8572" y="187960"/>
            <a:ext cx="9054941" cy="640080"/>
          </a:xfrm>
          <a:custGeom>
            <a:avLst/>
            <a:gdLst>
              <a:gd name="T0" fmla="*/ 292 w 1147"/>
              <a:gd name="T1" fmla="*/ 41 h 254"/>
              <a:gd name="T2" fmla="*/ 0 w 1147"/>
              <a:gd name="T3" fmla="*/ 124 h 254"/>
              <a:gd name="T4" fmla="*/ 254 w 1147"/>
              <a:gd name="T5" fmla="*/ 46 h 254"/>
              <a:gd name="T6" fmla="*/ 733 w 1147"/>
              <a:gd name="T7" fmla="*/ 45 h 254"/>
              <a:gd name="T8" fmla="*/ 1147 w 1147"/>
              <a:gd name="T9" fmla="*/ 247 h 254"/>
              <a:gd name="T10" fmla="*/ 1147 w 1147"/>
              <a:gd name="T11" fmla="*/ 254 h 254"/>
              <a:gd name="T12" fmla="*/ 888 w 1147"/>
              <a:gd name="T13" fmla="*/ 105 h 254"/>
              <a:gd name="T14" fmla="*/ 292 w 1147"/>
              <a:gd name="T15" fmla="*/ 41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47" h="254">
                <a:moveTo>
                  <a:pt x="292" y="41"/>
                </a:moveTo>
                <a:cubicBezTo>
                  <a:pt x="194" y="60"/>
                  <a:pt x="97" y="91"/>
                  <a:pt x="0" y="124"/>
                </a:cubicBezTo>
                <a:cubicBezTo>
                  <a:pt x="84" y="94"/>
                  <a:pt x="168" y="65"/>
                  <a:pt x="254" y="46"/>
                </a:cubicBezTo>
                <a:cubicBezTo>
                  <a:pt x="408" y="10"/>
                  <a:pt x="569" y="3"/>
                  <a:pt x="733" y="45"/>
                </a:cubicBezTo>
                <a:cubicBezTo>
                  <a:pt x="873" y="78"/>
                  <a:pt x="1017" y="151"/>
                  <a:pt x="1147" y="247"/>
                </a:cubicBezTo>
                <a:cubicBezTo>
                  <a:pt x="1147" y="249"/>
                  <a:pt x="1147" y="252"/>
                  <a:pt x="1147" y="254"/>
                </a:cubicBezTo>
                <a:cubicBezTo>
                  <a:pt x="1064" y="194"/>
                  <a:pt x="977" y="143"/>
                  <a:pt x="888" y="105"/>
                </a:cubicBezTo>
                <a:cubicBezTo>
                  <a:pt x="687" y="18"/>
                  <a:pt x="482" y="0"/>
                  <a:pt x="292" y="41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58000">
                <a:schemeClr val="accent1"/>
              </a:gs>
              <a:gs pos="100000">
                <a:schemeClr val="tx2"/>
              </a:gs>
            </a:gsLst>
            <a:lin ang="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Freeform 5"/>
          <p:cNvSpPr/>
          <p:nvPr/>
        </p:nvSpPr>
        <p:spPr bwMode="auto">
          <a:xfrm flipH="1" flipV="1">
            <a:off x="197644" y="-11430"/>
            <a:ext cx="8796814" cy="658495"/>
          </a:xfrm>
          <a:custGeom>
            <a:avLst/>
            <a:gdLst>
              <a:gd name="T0" fmla="*/ 80 w 1029"/>
              <a:gd name="T1" fmla="*/ 110 h 255"/>
              <a:gd name="T2" fmla="*/ 0 w 1029"/>
              <a:gd name="T3" fmla="*/ 138 h 255"/>
              <a:gd name="T4" fmla="*/ 172 w 1029"/>
              <a:gd name="T5" fmla="*/ 81 h 255"/>
              <a:gd name="T6" fmla="*/ 1029 w 1029"/>
              <a:gd name="T7" fmla="*/ 234 h 255"/>
              <a:gd name="T8" fmla="*/ 1029 w 1029"/>
              <a:gd name="T9" fmla="*/ 255 h 255"/>
              <a:gd name="T10" fmla="*/ 1028 w 1029"/>
              <a:gd name="T11" fmla="*/ 255 h 255"/>
              <a:gd name="T12" fmla="*/ 80 w 1029"/>
              <a:gd name="T13" fmla="*/ 110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9" h="255">
                <a:moveTo>
                  <a:pt x="80" y="110"/>
                </a:moveTo>
                <a:cubicBezTo>
                  <a:pt x="53" y="119"/>
                  <a:pt x="26" y="128"/>
                  <a:pt x="0" y="138"/>
                </a:cubicBezTo>
                <a:cubicBezTo>
                  <a:pt x="57" y="116"/>
                  <a:pt x="114" y="96"/>
                  <a:pt x="172" y="81"/>
                </a:cubicBezTo>
                <a:cubicBezTo>
                  <a:pt x="444" y="0"/>
                  <a:pt x="744" y="14"/>
                  <a:pt x="1029" y="234"/>
                </a:cubicBezTo>
                <a:cubicBezTo>
                  <a:pt x="1029" y="241"/>
                  <a:pt x="1029" y="248"/>
                  <a:pt x="1029" y="255"/>
                </a:cubicBezTo>
                <a:cubicBezTo>
                  <a:pt x="1028" y="255"/>
                  <a:pt x="1028" y="255"/>
                  <a:pt x="1028" y="255"/>
                </a:cubicBezTo>
                <a:cubicBezTo>
                  <a:pt x="716" y="17"/>
                  <a:pt x="380" y="7"/>
                  <a:pt x="80" y="110"/>
                </a:cubicBezTo>
                <a:close/>
              </a:path>
            </a:pathLst>
          </a:custGeom>
          <a:gradFill>
            <a:gsLst>
              <a:gs pos="100000">
                <a:srgbClr val="13589A">
                  <a:alpha val="100000"/>
                  <a:lumMod val="97000"/>
                </a:srgbClr>
              </a:gs>
              <a:gs pos="100000">
                <a:srgbClr val="154C84">
                  <a:alpha val="100000"/>
                </a:srgbClr>
              </a:gs>
              <a:gs pos="3000">
                <a:schemeClr val="tx2">
                  <a:alpha val="21000"/>
                </a:schemeClr>
              </a:gs>
            </a:gsLst>
            <a:lin ang="108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 flipH="1">
            <a:off x="6429852" y="-11430"/>
            <a:ext cx="2717006" cy="720090"/>
            <a:chOff x="2480600" y="4407823"/>
            <a:chExt cx="8358786" cy="1849336"/>
          </a:xfrm>
        </p:grpSpPr>
        <p:sp>
          <p:nvSpPr>
            <p:cNvPr id="21" name="Freeform 5"/>
            <p:cNvSpPr/>
            <p:nvPr/>
          </p:nvSpPr>
          <p:spPr bwMode="auto">
            <a:xfrm>
              <a:off x="2480600" y="4407823"/>
              <a:ext cx="8358786" cy="1849336"/>
            </a:xfrm>
            <a:custGeom>
              <a:avLst/>
              <a:gdLst>
                <a:gd name="T0" fmla="*/ 403 w 1148"/>
                <a:gd name="T1" fmla="*/ 226 h 251"/>
                <a:gd name="T2" fmla="*/ 1040 w 1148"/>
                <a:gd name="T3" fmla="*/ 69 h 251"/>
                <a:gd name="T4" fmla="*/ 1148 w 1148"/>
                <a:gd name="T5" fmla="*/ 0 h 251"/>
                <a:gd name="T6" fmla="*/ 1146 w 1148"/>
                <a:gd name="T7" fmla="*/ 0 h 251"/>
                <a:gd name="T8" fmla="*/ 481 w 1148"/>
                <a:gd name="T9" fmla="*/ 210 h 251"/>
                <a:gd name="T10" fmla="*/ 42 w 1148"/>
                <a:gd name="T11" fmla="*/ 0 h 251"/>
                <a:gd name="T12" fmla="*/ 0 w 1148"/>
                <a:gd name="T13" fmla="*/ 0 h 251"/>
                <a:gd name="T14" fmla="*/ 403 w 1148"/>
                <a:gd name="T15" fmla="*/ 22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8" h="251">
                  <a:moveTo>
                    <a:pt x="403" y="226"/>
                  </a:moveTo>
                  <a:cubicBezTo>
                    <a:pt x="632" y="251"/>
                    <a:pt x="867" y="171"/>
                    <a:pt x="1040" y="69"/>
                  </a:cubicBezTo>
                  <a:cubicBezTo>
                    <a:pt x="1078" y="47"/>
                    <a:pt x="1114" y="24"/>
                    <a:pt x="1148" y="0"/>
                  </a:cubicBezTo>
                  <a:cubicBezTo>
                    <a:pt x="1146" y="0"/>
                    <a:pt x="1146" y="0"/>
                    <a:pt x="1146" y="0"/>
                  </a:cubicBezTo>
                  <a:cubicBezTo>
                    <a:pt x="976" y="120"/>
                    <a:pt x="731" y="223"/>
                    <a:pt x="481" y="210"/>
                  </a:cubicBezTo>
                  <a:cubicBezTo>
                    <a:pt x="308" y="203"/>
                    <a:pt x="132" y="137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8" y="138"/>
                    <a:pt x="239" y="210"/>
                    <a:pt x="403" y="226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6"/>
            <p:cNvSpPr/>
            <p:nvPr/>
          </p:nvSpPr>
          <p:spPr bwMode="auto">
            <a:xfrm>
              <a:off x="2837394" y="4407823"/>
              <a:ext cx="7966585" cy="1745839"/>
            </a:xfrm>
            <a:custGeom>
              <a:avLst/>
              <a:gdLst>
                <a:gd name="T0" fmla="*/ 318 w 1094"/>
                <a:gd name="T1" fmla="*/ 183 h 237"/>
                <a:gd name="T2" fmla="*/ 12 w 1094"/>
                <a:gd name="T3" fmla="*/ 0 h 237"/>
                <a:gd name="T4" fmla="*/ 0 w 1094"/>
                <a:gd name="T5" fmla="*/ 0 h 237"/>
                <a:gd name="T6" fmla="*/ 625 w 1094"/>
                <a:gd name="T7" fmla="*/ 195 h 237"/>
                <a:gd name="T8" fmla="*/ 1094 w 1094"/>
                <a:gd name="T9" fmla="*/ 0 h 237"/>
                <a:gd name="T10" fmla="*/ 1093 w 1094"/>
                <a:gd name="T11" fmla="*/ 0 h 237"/>
                <a:gd name="T12" fmla="*/ 788 w 1094"/>
                <a:gd name="T13" fmla="*/ 148 h 237"/>
                <a:gd name="T14" fmla="*/ 318 w 1094"/>
                <a:gd name="T15" fmla="*/ 183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4" h="237">
                  <a:moveTo>
                    <a:pt x="318" y="183"/>
                  </a:moveTo>
                  <a:cubicBezTo>
                    <a:pt x="195" y="160"/>
                    <a:pt x="81" y="98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5" y="188"/>
                    <a:pt x="396" y="237"/>
                    <a:pt x="625" y="195"/>
                  </a:cubicBezTo>
                  <a:cubicBezTo>
                    <a:pt x="804" y="164"/>
                    <a:pt x="963" y="88"/>
                    <a:pt x="1094" y="0"/>
                  </a:cubicBezTo>
                  <a:cubicBezTo>
                    <a:pt x="1093" y="0"/>
                    <a:pt x="1093" y="0"/>
                    <a:pt x="1093" y="0"/>
                  </a:cubicBezTo>
                  <a:cubicBezTo>
                    <a:pt x="1003" y="59"/>
                    <a:pt x="902" y="111"/>
                    <a:pt x="788" y="148"/>
                  </a:cubicBezTo>
                  <a:cubicBezTo>
                    <a:pt x="641" y="197"/>
                    <a:pt x="473" y="217"/>
                    <a:pt x="318" y="183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7"/>
            <p:cNvSpPr/>
            <p:nvPr/>
          </p:nvSpPr>
          <p:spPr bwMode="auto">
            <a:xfrm>
              <a:off x="3785213" y="4407823"/>
              <a:ext cx="6879861" cy="1511608"/>
            </a:xfrm>
            <a:custGeom>
              <a:avLst/>
              <a:gdLst>
                <a:gd name="T0" fmla="*/ 668 w 945"/>
                <a:gd name="T1" fmla="*/ 122 h 205"/>
                <a:gd name="T2" fmla="*/ 945 w 945"/>
                <a:gd name="T3" fmla="*/ 0 h 205"/>
                <a:gd name="T4" fmla="*/ 943 w 945"/>
                <a:gd name="T5" fmla="*/ 0 h 205"/>
                <a:gd name="T6" fmla="*/ 207 w 945"/>
                <a:gd name="T7" fmla="*/ 116 h 205"/>
                <a:gd name="T8" fmla="*/ 20 w 945"/>
                <a:gd name="T9" fmla="*/ 0 h 205"/>
                <a:gd name="T10" fmla="*/ 0 w 945"/>
                <a:gd name="T11" fmla="*/ 0 h 205"/>
                <a:gd name="T12" fmla="*/ 668 w 945"/>
                <a:gd name="T13" fmla="*/ 122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5" h="205">
                  <a:moveTo>
                    <a:pt x="668" y="122"/>
                  </a:moveTo>
                  <a:cubicBezTo>
                    <a:pt x="771" y="92"/>
                    <a:pt x="863" y="50"/>
                    <a:pt x="945" y="0"/>
                  </a:cubicBezTo>
                  <a:cubicBezTo>
                    <a:pt x="943" y="0"/>
                    <a:pt x="943" y="0"/>
                    <a:pt x="943" y="0"/>
                  </a:cubicBezTo>
                  <a:cubicBezTo>
                    <a:pt x="746" y="121"/>
                    <a:pt x="458" y="205"/>
                    <a:pt x="207" y="116"/>
                  </a:cubicBezTo>
                  <a:cubicBezTo>
                    <a:pt x="135" y="91"/>
                    <a:pt x="70" y="52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9" y="167"/>
                    <a:pt x="443" y="189"/>
                    <a:pt x="668" y="122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8"/>
            <p:cNvSpPr/>
            <p:nvPr/>
          </p:nvSpPr>
          <p:spPr bwMode="auto">
            <a:xfrm>
              <a:off x="3610902" y="4407823"/>
              <a:ext cx="7092303" cy="1598764"/>
            </a:xfrm>
            <a:custGeom>
              <a:avLst/>
              <a:gdLst>
                <a:gd name="T0" fmla="*/ 246 w 974"/>
                <a:gd name="T1" fmla="*/ 142 h 217"/>
                <a:gd name="T2" fmla="*/ 928 w 974"/>
                <a:gd name="T3" fmla="*/ 27 h 217"/>
                <a:gd name="T4" fmla="*/ 974 w 974"/>
                <a:gd name="T5" fmla="*/ 0 h 217"/>
                <a:gd name="T6" fmla="*/ 969 w 974"/>
                <a:gd name="T7" fmla="*/ 0 h 217"/>
                <a:gd name="T8" fmla="*/ 879 w 974"/>
                <a:gd name="T9" fmla="*/ 50 h 217"/>
                <a:gd name="T10" fmla="*/ 56 w 974"/>
                <a:gd name="T11" fmla="*/ 34 h 217"/>
                <a:gd name="T12" fmla="*/ 18 w 974"/>
                <a:gd name="T13" fmla="*/ 0 h 217"/>
                <a:gd name="T14" fmla="*/ 0 w 974"/>
                <a:gd name="T15" fmla="*/ 0 h 217"/>
                <a:gd name="T16" fmla="*/ 246 w 974"/>
                <a:gd name="T17" fmla="*/ 142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4" h="217">
                  <a:moveTo>
                    <a:pt x="246" y="142"/>
                  </a:moveTo>
                  <a:cubicBezTo>
                    <a:pt x="479" y="206"/>
                    <a:pt x="740" y="135"/>
                    <a:pt x="928" y="27"/>
                  </a:cubicBezTo>
                  <a:cubicBezTo>
                    <a:pt x="943" y="18"/>
                    <a:pt x="959" y="9"/>
                    <a:pt x="974" y="0"/>
                  </a:cubicBezTo>
                  <a:cubicBezTo>
                    <a:pt x="969" y="0"/>
                    <a:pt x="969" y="0"/>
                    <a:pt x="969" y="0"/>
                  </a:cubicBezTo>
                  <a:cubicBezTo>
                    <a:pt x="940" y="17"/>
                    <a:pt x="910" y="34"/>
                    <a:pt x="879" y="50"/>
                  </a:cubicBezTo>
                  <a:cubicBezTo>
                    <a:pt x="643" y="178"/>
                    <a:pt x="276" y="217"/>
                    <a:pt x="56" y="34"/>
                  </a:cubicBezTo>
                  <a:cubicBezTo>
                    <a:pt x="43" y="23"/>
                    <a:pt x="30" y="12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3" y="70"/>
                    <a:pt x="150" y="119"/>
                    <a:pt x="246" y="142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9" name="文本框 6"/>
          <p:cNvSpPr txBox="1"/>
          <p:nvPr/>
        </p:nvSpPr>
        <p:spPr>
          <a:xfrm>
            <a:off x="1350512" y="1135742"/>
            <a:ext cx="6959600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若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n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阶方阵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A 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能相似于一个对角矩阵，则称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A</a:t>
            </a:r>
            <a:endParaRPr lang="zh-CN" altLang="en-US" sz="2400" b="1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</p:txBody>
      </p:sp>
      <p:sp>
        <p:nvSpPr>
          <p:cNvPr id="30" name="文本框 5"/>
          <p:cNvSpPr txBox="1"/>
          <p:nvPr/>
        </p:nvSpPr>
        <p:spPr>
          <a:xfrm>
            <a:off x="502444" y="1145443"/>
            <a:ext cx="1682039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定义</a:t>
            </a:r>
          </a:p>
        </p:txBody>
      </p:sp>
      <p:sp>
        <p:nvSpPr>
          <p:cNvPr id="31" name="文本框 5"/>
          <p:cNvSpPr txBox="1"/>
          <p:nvPr/>
        </p:nvSpPr>
        <p:spPr>
          <a:xfrm>
            <a:off x="7604654" y="1135742"/>
            <a:ext cx="2387589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可对角化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.</a:t>
            </a:r>
            <a:endParaRPr lang="zh-CN" altLang="en-US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2" name="文本框 6"/>
          <p:cNvSpPr txBox="1"/>
          <p:nvPr/>
        </p:nvSpPr>
        <p:spPr>
          <a:xfrm>
            <a:off x="1350512" y="1908209"/>
            <a:ext cx="7124700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n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阶方阵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A 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可对角化的充要条件为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A 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具有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n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个线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性</a:t>
            </a:r>
            <a:endParaRPr lang="zh-CN" altLang="en-US" sz="2400" b="1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</p:txBody>
      </p:sp>
      <p:sp>
        <p:nvSpPr>
          <p:cNvPr id="33" name="文本框 5"/>
          <p:cNvSpPr txBox="1"/>
          <p:nvPr/>
        </p:nvSpPr>
        <p:spPr>
          <a:xfrm>
            <a:off x="502444" y="1908209"/>
            <a:ext cx="1567740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定理</a:t>
            </a:r>
          </a:p>
        </p:txBody>
      </p:sp>
      <p:sp>
        <p:nvSpPr>
          <p:cNvPr id="34" name="文本框 5"/>
          <p:cNvSpPr txBox="1"/>
          <p:nvPr/>
        </p:nvSpPr>
        <p:spPr>
          <a:xfrm>
            <a:off x="502444" y="2473783"/>
            <a:ext cx="2940356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无关的特征向量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.</a:t>
            </a:r>
            <a:endParaRPr lang="zh-CN" altLang="en-US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5" name="文本框 5"/>
          <p:cNvSpPr txBox="1"/>
          <p:nvPr/>
        </p:nvSpPr>
        <p:spPr>
          <a:xfrm>
            <a:off x="522194" y="3113506"/>
            <a:ext cx="98937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证：</a:t>
            </a:r>
          </a:p>
        </p:txBody>
      </p:sp>
      <p:sp>
        <p:nvSpPr>
          <p:cNvPr id="36" name="文本框 6"/>
          <p:cNvSpPr txBox="1"/>
          <p:nvPr/>
        </p:nvSpPr>
        <p:spPr>
          <a:xfrm>
            <a:off x="2356633" y="3107509"/>
            <a:ext cx="6388100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若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A 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可对角化，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则必存在可逆方阵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P 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, 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使得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 </a:t>
            </a:r>
            <a:endParaRPr lang="zh-CN" altLang="en-US" sz="2400" b="1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</p:txBody>
      </p:sp>
      <p:sp>
        <p:nvSpPr>
          <p:cNvPr id="37" name="文本框 5"/>
          <p:cNvSpPr txBox="1"/>
          <p:nvPr/>
        </p:nvSpPr>
        <p:spPr>
          <a:xfrm>
            <a:off x="2409946" y="5534408"/>
            <a:ext cx="1686587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为对角阵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.</a:t>
            </a:r>
            <a:endParaRPr lang="zh-CN" altLang="en-US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aphicFrame>
        <p:nvGraphicFramePr>
          <p:cNvPr id="38" name="对象 37"/>
          <p:cNvGraphicFramePr>
            <a:graphicFrameLocks noChangeAspect="1"/>
          </p:cNvGraphicFramePr>
          <p:nvPr/>
        </p:nvGraphicFramePr>
        <p:xfrm>
          <a:off x="1627905" y="3154483"/>
          <a:ext cx="788987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534400" imgH="4267200" progId="Equation.DSMT4">
                  <p:embed/>
                </p:oleObj>
              </mc:Choice>
              <mc:Fallback>
                <p:oleObj name="Equation" r:id="rId2" imgW="8534400" imgH="4267200" progId="Equation.DSMT4">
                  <p:embed/>
                  <p:pic>
                    <p:nvPicPr>
                      <p:cNvPr id="0" name="图片 46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7905" y="3154483"/>
                        <a:ext cx="788987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>
            <a:extLst>
              <a:ext uri="{FF2B5EF4-FFF2-40B4-BE49-F238E27FC236}">
                <a16:creationId xmlns:a16="http://schemas.microsoft.com/office/drawing/2014/main" id="{C9DECA7E-0D1B-8D46-9AE9-121ABEE43CF0}"/>
              </a:ext>
            </a:extLst>
          </p:cNvPr>
          <p:cNvGrpSpPr/>
          <p:nvPr/>
        </p:nvGrpSpPr>
        <p:grpSpPr>
          <a:xfrm>
            <a:off x="2482046" y="3652900"/>
            <a:ext cx="4387850" cy="2087562"/>
            <a:chOff x="2482046" y="3652900"/>
            <a:chExt cx="4387850" cy="2087562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9" name="对象 38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511313497"/>
                    </p:ext>
                  </p:extLst>
                </p:nvPr>
              </p:nvGraphicFramePr>
              <p:xfrm>
                <a:off x="2482046" y="3652900"/>
                <a:ext cx="4387850" cy="208756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4" imgW="47548800" imgH="22555200" progId="Equation.DSMT4">
                        <p:embed/>
                      </p:oleObj>
                    </mc:Choice>
                    <mc:Fallback>
                      <p:oleObj name="Equation" r:id="rId4" imgW="47548800" imgH="22555200" progId="Equation.DSMT4">
                        <p:embed/>
                        <p:pic>
                          <p:nvPicPr>
                            <p:cNvPr id="0" name="图片 4670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482046" y="3652900"/>
                              <a:ext cx="4387850" cy="208756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39" name="对象 38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511313497"/>
                    </p:ext>
                  </p:extLst>
                </p:nvPr>
              </p:nvGraphicFramePr>
              <p:xfrm>
                <a:off x="2482046" y="3652900"/>
                <a:ext cx="4387850" cy="208756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41036" name="Equation" r:id="rId7" imgW="47548800" imgH="22555200" progId="Equation.DSMT4">
                        <p:embed/>
                      </p:oleObj>
                    </mc:Choice>
                    <mc:Fallback>
                      <p:oleObj name="Equation" r:id="rId7" imgW="47548800" imgH="22555200" progId="Equation.DSMT4">
                        <p:embed/>
                        <p:pic>
                          <p:nvPicPr>
                            <p:cNvPr id="0" name="图片 4670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482046" y="3652900"/>
                              <a:ext cx="4387850" cy="208756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3DAD0215-0A6D-1842-A17B-A97A285829A0}"/>
                    </a:ext>
                  </a:extLst>
                </p:cNvPr>
                <p:cNvSpPr txBox="1"/>
                <p:nvPr/>
              </p:nvSpPr>
              <p:spPr>
                <a:xfrm>
                  <a:off x="5753082" y="4784650"/>
                  <a:ext cx="32060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CN" altLang="en-US" sz="2800" i="1" smtClean="0">
                            <a:latin typeface="Cambria Math" panose="02040503050406030204" pitchFamily="18" charset="0"/>
                          </a:rPr>
                          <m:t>⋱</m:t>
                        </m:r>
                      </m:oMath>
                    </m:oMathPara>
                  </a14:m>
                  <a:endParaRPr kumimoji="1" lang="zh-CN" altLang="en-US" sz="2800" dirty="0"/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3DAD0215-0A6D-1842-A17B-A97A285829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3082" y="4784650"/>
                  <a:ext cx="320601" cy="430887"/>
                </a:xfrm>
                <a:prstGeom prst="rect">
                  <a:avLst/>
                </a:prstGeom>
                <a:blipFill>
                  <a:blip r:embed="rId9"/>
                  <a:stretch>
                    <a:fillRect l="-15385" r="-1538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 bwMode="auto">
          <a:xfrm flipH="1" flipV="1">
            <a:off x="502444" y="-11430"/>
            <a:ext cx="8630126" cy="756285"/>
          </a:xfrm>
          <a:custGeom>
            <a:avLst/>
            <a:gdLst>
              <a:gd name="T0" fmla="*/ 0 w 1012"/>
              <a:gd name="T1" fmla="*/ 102 h 232"/>
              <a:gd name="T2" fmla="*/ 410 w 1012"/>
              <a:gd name="T3" fmla="*/ 20 h 232"/>
              <a:gd name="T4" fmla="*/ 895 w 1012"/>
              <a:gd name="T5" fmla="*/ 149 h 232"/>
              <a:gd name="T6" fmla="*/ 1012 w 1012"/>
              <a:gd name="T7" fmla="*/ 227 h 232"/>
              <a:gd name="T8" fmla="*/ 1012 w 1012"/>
              <a:gd name="T9" fmla="*/ 232 h 232"/>
              <a:gd name="T10" fmla="*/ 611 w 1012"/>
              <a:gd name="T11" fmla="*/ 45 h 232"/>
              <a:gd name="T12" fmla="*/ 0 w 1012"/>
              <a:gd name="T13" fmla="*/ 102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12" h="232">
                <a:moveTo>
                  <a:pt x="0" y="102"/>
                </a:moveTo>
                <a:cubicBezTo>
                  <a:pt x="135" y="56"/>
                  <a:pt x="270" y="22"/>
                  <a:pt x="410" y="20"/>
                </a:cubicBezTo>
                <a:cubicBezTo>
                  <a:pt x="569" y="16"/>
                  <a:pt x="734" y="55"/>
                  <a:pt x="895" y="149"/>
                </a:cubicBezTo>
                <a:cubicBezTo>
                  <a:pt x="934" y="172"/>
                  <a:pt x="973" y="198"/>
                  <a:pt x="1012" y="227"/>
                </a:cubicBezTo>
                <a:cubicBezTo>
                  <a:pt x="1012" y="229"/>
                  <a:pt x="1012" y="231"/>
                  <a:pt x="1012" y="232"/>
                </a:cubicBezTo>
                <a:cubicBezTo>
                  <a:pt x="883" y="136"/>
                  <a:pt x="745" y="72"/>
                  <a:pt x="611" y="45"/>
                </a:cubicBezTo>
                <a:cubicBezTo>
                  <a:pt x="401" y="0"/>
                  <a:pt x="198" y="36"/>
                  <a:pt x="0" y="102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58000">
                <a:schemeClr val="bg2">
                  <a:lumMod val="75000"/>
                </a:schemeClr>
              </a:gs>
              <a:gs pos="100000">
                <a:schemeClr val="bg2"/>
              </a:gs>
            </a:gsLst>
            <a:lin ang="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Freeform 17"/>
          <p:cNvSpPr/>
          <p:nvPr/>
        </p:nvSpPr>
        <p:spPr bwMode="auto">
          <a:xfrm flipH="1" flipV="1">
            <a:off x="-8572" y="187960"/>
            <a:ext cx="9054941" cy="640080"/>
          </a:xfrm>
          <a:custGeom>
            <a:avLst/>
            <a:gdLst>
              <a:gd name="T0" fmla="*/ 292 w 1147"/>
              <a:gd name="T1" fmla="*/ 41 h 254"/>
              <a:gd name="T2" fmla="*/ 0 w 1147"/>
              <a:gd name="T3" fmla="*/ 124 h 254"/>
              <a:gd name="T4" fmla="*/ 254 w 1147"/>
              <a:gd name="T5" fmla="*/ 46 h 254"/>
              <a:gd name="T6" fmla="*/ 733 w 1147"/>
              <a:gd name="T7" fmla="*/ 45 h 254"/>
              <a:gd name="T8" fmla="*/ 1147 w 1147"/>
              <a:gd name="T9" fmla="*/ 247 h 254"/>
              <a:gd name="T10" fmla="*/ 1147 w 1147"/>
              <a:gd name="T11" fmla="*/ 254 h 254"/>
              <a:gd name="T12" fmla="*/ 888 w 1147"/>
              <a:gd name="T13" fmla="*/ 105 h 254"/>
              <a:gd name="T14" fmla="*/ 292 w 1147"/>
              <a:gd name="T15" fmla="*/ 41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47" h="254">
                <a:moveTo>
                  <a:pt x="292" y="41"/>
                </a:moveTo>
                <a:cubicBezTo>
                  <a:pt x="194" y="60"/>
                  <a:pt x="97" y="91"/>
                  <a:pt x="0" y="124"/>
                </a:cubicBezTo>
                <a:cubicBezTo>
                  <a:pt x="84" y="94"/>
                  <a:pt x="168" y="65"/>
                  <a:pt x="254" y="46"/>
                </a:cubicBezTo>
                <a:cubicBezTo>
                  <a:pt x="408" y="10"/>
                  <a:pt x="569" y="3"/>
                  <a:pt x="733" y="45"/>
                </a:cubicBezTo>
                <a:cubicBezTo>
                  <a:pt x="873" y="78"/>
                  <a:pt x="1017" y="151"/>
                  <a:pt x="1147" y="247"/>
                </a:cubicBezTo>
                <a:cubicBezTo>
                  <a:pt x="1147" y="249"/>
                  <a:pt x="1147" y="252"/>
                  <a:pt x="1147" y="254"/>
                </a:cubicBezTo>
                <a:cubicBezTo>
                  <a:pt x="1064" y="194"/>
                  <a:pt x="977" y="143"/>
                  <a:pt x="888" y="105"/>
                </a:cubicBezTo>
                <a:cubicBezTo>
                  <a:pt x="687" y="18"/>
                  <a:pt x="482" y="0"/>
                  <a:pt x="292" y="41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58000">
                <a:schemeClr val="accent1"/>
              </a:gs>
              <a:gs pos="100000">
                <a:schemeClr val="tx2"/>
              </a:gs>
            </a:gsLst>
            <a:lin ang="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Freeform 5"/>
          <p:cNvSpPr/>
          <p:nvPr/>
        </p:nvSpPr>
        <p:spPr bwMode="auto">
          <a:xfrm flipH="1" flipV="1">
            <a:off x="197644" y="-11430"/>
            <a:ext cx="8796814" cy="658495"/>
          </a:xfrm>
          <a:custGeom>
            <a:avLst/>
            <a:gdLst>
              <a:gd name="T0" fmla="*/ 80 w 1029"/>
              <a:gd name="T1" fmla="*/ 110 h 255"/>
              <a:gd name="T2" fmla="*/ 0 w 1029"/>
              <a:gd name="T3" fmla="*/ 138 h 255"/>
              <a:gd name="T4" fmla="*/ 172 w 1029"/>
              <a:gd name="T5" fmla="*/ 81 h 255"/>
              <a:gd name="T6" fmla="*/ 1029 w 1029"/>
              <a:gd name="T7" fmla="*/ 234 h 255"/>
              <a:gd name="T8" fmla="*/ 1029 w 1029"/>
              <a:gd name="T9" fmla="*/ 255 h 255"/>
              <a:gd name="T10" fmla="*/ 1028 w 1029"/>
              <a:gd name="T11" fmla="*/ 255 h 255"/>
              <a:gd name="T12" fmla="*/ 80 w 1029"/>
              <a:gd name="T13" fmla="*/ 110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9" h="255">
                <a:moveTo>
                  <a:pt x="80" y="110"/>
                </a:moveTo>
                <a:cubicBezTo>
                  <a:pt x="53" y="119"/>
                  <a:pt x="26" y="128"/>
                  <a:pt x="0" y="138"/>
                </a:cubicBezTo>
                <a:cubicBezTo>
                  <a:pt x="57" y="116"/>
                  <a:pt x="114" y="96"/>
                  <a:pt x="172" y="81"/>
                </a:cubicBezTo>
                <a:cubicBezTo>
                  <a:pt x="444" y="0"/>
                  <a:pt x="744" y="14"/>
                  <a:pt x="1029" y="234"/>
                </a:cubicBezTo>
                <a:cubicBezTo>
                  <a:pt x="1029" y="241"/>
                  <a:pt x="1029" y="248"/>
                  <a:pt x="1029" y="255"/>
                </a:cubicBezTo>
                <a:cubicBezTo>
                  <a:pt x="1028" y="255"/>
                  <a:pt x="1028" y="255"/>
                  <a:pt x="1028" y="255"/>
                </a:cubicBezTo>
                <a:cubicBezTo>
                  <a:pt x="716" y="17"/>
                  <a:pt x="380" y="7"/>
                  <a:pt x="80" y="110"/>
                </a:cubicBezTo>
                <a:close/>
              </a:path>
            </a:pathLst>
          </a:custGeom>
          <a:gradFill>
            <a:gsLst>
              <a:gs pos="100000">
                <a:srgbClr val="13589A">
                  <a:alpha val="100000"/>
                  <a:lumMod val="97000"/>
                </a:srgbClr>
              </a:gs>
              <a:gs pos="100000">
                <a:srgbClr val="154C84">
                  <a:alpha val="100000"/>
                </a:srgbClr>
              </a:gs>
              <a:gs pos="3000">
                <a:schemeClr val="tx2">
                  <a:alpha val="21000"/>
                </a:schemeClr>
              </a:gs>
            </a:gsLst>
            <a:lin ang="108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40005" y="44450"/>
            <a:ext cx="9092565" cy="823928"/>
            <a:chOff x="-7938" y="915988"/>
            <a:chExt cx="12193589" cy="2406923"/>
          </a:xfrm>
        </p:grpSpPr>
        <p:sp>
          <p:nvSpPr>
            <p:cNvPr id="3" name="Freeform 5"/>
            <p:cNvSpPr/>
            <p:nvPr/>
          </p:nvSpPr>
          <p:spPr bwMode="auto">
            <a:xfrm>
              <a:off x="4411663" y="915988"/>
              <a:ext cx="7773988" cy="1635125"/>
            </a:xfrm>
            <a:custGeom>
              <a:avLst/>
              <a:gdLst>
                <a:gd name="T0" fmla="*/ 80 w 1029"/>
                <a:gd name="T1" fmla="*/ 110 h 255"/>
                <a:gd name="T2" fmla="*/ 0 w 1029"/>
                <a:gd name="T3" fmla="*/ 138 h 255"/>
                <a:gd name="T4" fmla="*/ 172 w 1029"/>
                <a:gd name="T5" fmla="*/ 81 h 255"/>
                <a:gd name="T6" fmla="*/ 1029 w 1029"/>
                <a:gd name="T7" fmla="*/ 234 h 255"/>
                <a:gd name="T8" fmla="*/ 1029 w 1029"/>
                <a:gd name="T9" fmla="*/ 255 h 255"/>
                <a:gd name="T10" fmla="*/ 1028 w 1029"/>
                <a:gd name="T11" fmla="*/ 255 h 255"/>
                <a:gd name="T12" fmla="*/ 80 w 1029"/>
                <a:gd name="T13" fmla="*/ 11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9" h="255">
                  <a:moveTo>
                    <a:pt x="80" y="110"/>
                  </a:moveTo>
                  <a:cubicBezTo>
                    <a:pt x="53" y="119"/>
                    <a:pt x="26" y="128"/>
                    <a:pt x="0" y="138"/>
                  </a:cubicBezTo>
                  <a:cubicBezTo>
                    <a:pt x="57" y="116"/>
                    <a:pt x="114" y="96"/>
                    <a:pt x="172" y="81"/>
                  </a:cubicBezTo>
                  <a:cubicBezTo>
                    <a:pt x="444" y="0"/>
                    <a:pt x="744" y="14"/>
                    <a:pt x="1029" y="234"/>
                  </a:cubicBezTo>
                  <a:cubicBezTo>
                    <a:pt x="1029" y="241"/>
                    <a:pt x="1029" y="248"/>
                    <a:pt x="1029" y="255"/>
                  </a:cubicBezTo>
                  <a:cubicBezTo>
                    <a:pt x="1028" y="255"/>
                    <a:pt x="1028" y="255"/>
                    <a:pt x="1028" y="255"/>
                  </a:cubicBezTo>
                  <a:cubicBezTo>
                    <a:pt x="716" y="17"/>
                    <a:pt x="380" y="7"/>
                    <a:pt x="80" y="110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520700" y="1800225"/>
              <a:ext cx="3890963" cy="1295400"/>
            </a:xfrm>
            <a:custGeom>
              <a:avLst/>
              <a:gdLst>
                <a:gd name="T0" fmla="*/ 515 w 515"/>
                <a:gd name="T1" fmla="*/ 0 h 202"/>
                <a:gd name="T2" fmla="*/ 9 w 515"/>
                <a:gd name="T3" fmla="*/ 202 h 202"/>
                <a:gd name="T4" fmla="*/ 0 w 515"/>
                <a:gd name="T5" fmla="*/ 202 h 202"/>
                <a:gd name="T6" fmla="*/ 515 w 515"/>
                <a:gd name="T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5" h="202">
                  <a:moveTo>
                    <a:pt x="515" y="0"/>
                  </a:moveTo>
                  <a:cubicBezTo>
                    <a:pt x="351" y="63"/>
                    <a:pt x="185" y="139"/>
                    <a:pt x="9" y="202"/>
                  </a:cubicBezTo>
                  <a:cubicBezTo>
                    <a:pt x="0" y="202"/>
                    <a:pt x="0" y="202"/>
                    <a:pt x="0" y="202"/>
                  </a:cubicBezTo>
                  <a:cubicBezTo>
                    <a:pt x="179" y="140"/>
                    <a:pt x="348" y="62"/>
                    <a:pt x="515" y="0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7"/>
            <p:cNvSpPr/>
            <p:nvPr/>
          </p:nvSpPr>
          <p:spPr bwMode="auto">
            <a:xfrm>
              <a:off x="2447925" y="1768475"/>
              <a:ext cx="2092325" cy="685800"/>
            </a:xfrm>
            <a:custGeom>
              <a:avLst/>
              <a:gdLst>
                <a:gd name="T0" fmla="*/ 0 w 277"/>
                <a:gd name="T1" fmla="*/ 107 h 107"/>
                <a:gd name="T2" fmla="*/ 277 w 277"/>
                <a:gd name="T3" fmla="*/ 0 h 107"/>
                <a:gd name="T4" fmla="*/ 0 w 277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7" h="107">
                  <a:moveTo>
                    <a:pt x="0" y="107"/>
                  </a:moveTo>
                  <a:cubicBezTo>
                    <a:pt x="93" y="68"/>
                    <a:pt x="185" y="31"/>
                    <a:pt x="277" y="0"/>
                  </a:cubicBezTo>
                  <a:cubicBezTo>
                    <a:pt x="185" y="32"/>
                    <a:pt x="93" y="69"/>
                    <a:pt x="0" y="107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8"/>
            <p:cNvSpPr/>
            <p:nvPr/>
          </p:nvSpPr>
          <p:spPr bwMode="auto">
            <a:xfrm>
              <a:off x="4540250" y="1114425"/>
              <a:ext cx="7645400" cy="2208486"/>
            </a:xfrm>
            <a:custGeom>
              <a:avLst/>
              <a:gdLst>
                <a:gd name="T0" fmla="*/ 0 w 1012"/>
                <a:gd name="T1" fmla="*/ 102 h 232"/>
                <a:gd name="T2" fmla="*/ 410 w 1012"/>
                <a:gd name="T3" fmla="*/ 20 h 232"/>
                <a:gd name="T4" fmla="*/ 895 w 1012"/>
                <a:gd name="T5" fmla="*/ 149 h 232"/>
                <a:gd name="T6" fmla="*/ 1012 w 1012"/>
                <a:gd name="T7" fmla="*/ 227 h 232"/>
                <a:gd name="T8" fmla="*/ 1012 w 1012"/>
                <a:gd name="T9" fmla="*/ 232 h 232"/>
                <a:gd name="T10" fmla="*/ 611 w 1012"/>
                <a:gd name="T11" fmla="*/ 45 h 232"/>
                <a:gd name="T12" fmla="*/ 0 w 1012"/>
                <a:gd name="T13" fmla="*/ 10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2" h="232">
                  <a:moveTo>
                    <a:pt x="0" y="102"/>
                  </a:moveTo>
                  <a:cubicBezTo>
                    <a:pt x="135" y="56"/>
                    <a:pt x="270" y="22"/>
                    <a:pt x="410" y="20"/>
                  </a:cubicBezTo>
                  <a:cubicBezTo>
                    <a:pt x="569" y="16"/>
                    <a:pt x="734" y="55"/>
                    <a:pt x="895" y="149"/>
                  </a:cubicBezTo>
                  <a:cubicBezTo>
                    <a:pt x="934" y="172"/>
                    <a:pt x="973" y="198"/>
                    <a:pt x="1012" y="227"/>
                  </a:cubicBezTo>
                  <a:cubicBezTo>
                    <a:pt x="1012" y="229"/>
                    <a:pt x="1012" y="231"/>
                    <a:pt x="1012" y="232"/>
                  </a:cubicBezTo>
                  <a:cubicBezTo>
                    <a:pt x="883" y="136"/>
                    <a:pt x="745" y="72"/>
                    <a:pt x="611" y="45"/>
                  </a:cubicBezTo>
                  <a:cubicBezTo>
                    <a:pt x="401" y="0"/>
                    <a:pt x="198" y="36"/>
                    <a:pt x="0" y="102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2727325" y="2359025"/>
              <a:ext cx="0" cy="6350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2727325" y="2344738"/>
              <a:ext cx="52388" cy="14288"/>
            </a:xfrm>
            <a:custGeom>
              <a:avLst/>
              <a:gdLst>
                <a:gd name="T0" fmla="*/ 0 w 7"/>
                <a:gd name="T1" fmla="*/ 2 h 2"/>
                <a:gd name="T2" fmla="*/ 7 w 7"/>
                <a:gd name="T3" fmla="*/ 0 h 2"/>
                <a:gd name="T4" fmla="*/ 0 w 7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">
                  <a:moveTo>
                    <a:pt x="0" y="2"/>
                  </a:moveTo>
                  <a:cubicBezTo>
                    <a:pt x="3" y="1"/>
                    <a:pt x="5" y="1"/>
                    <a:pt x="7" y="0"/>
                  </a:cubicBezTo>
                  <a:cubicBezTo>
                    <a:pt x="5" y="1"/>
                    <a:pt x="3" y="1"/>
                    <a:pt x="0" y="2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1"/>
            <p:cNvSpPr/>
            <p:nvPr/>
          </p:nvSpPr>
          <p:spPr bwMode="auto">
            <a:xfrm>
              <a:off x="2779713" y="2249488"/>
              <a:ext cx="271463" cy="95250"/>
            </a:xfrm>
            <a:custGeom>
              <a:avLst/>
              <a:gdLst>
                <a:gd name="T0" fmla="*/ 0 w 36"/>
                <a:gd name="T1" fmla="*/ 15 h 15"/>
                <a:gd name="T2" fmla="*/ 36 w 36"/>
                <a:gd name="T3" fmla="*/ 0 h 15"/>
                <a:gd name="T4" fmla="*/ 0 w 36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5">
                  <a:moveTo>
                    <a:pt x="0" y="15"/>
                  </a:moveTo>
                  <a:cubicBezTo>
                    <a:pt x="12" y="10"/>
                    <a:pt x="24" y="5"/>
                    <a:pt x="36" y="0"/>
                  </a:cubicBezTo>
                  <a:cubicBezTo>
                    <a:pt x="24" y="5"/>
                    <a:pt x="12" y="10"/>
                    <a:pt x="0" y="15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2"/>
            <p:cNvSpPr/>
            <p:nvPr/>
          </p:nvSpPr>
          <p:spPr bwMode="auto">
            <a:xfrm>
              <a:off x="265113" y="2365375"/>
              <a:ext cx="2462213" cy="730250"/>
            </a:xfrm>
            <a:custGeom>
              <a:avLst/>
              <a:gdLst>
                <a:gd name="T0" fmla="*/ 326 w 326"/>
                <a:gd name="T1" fmla="*/ 0 h 114"/>
                <a:gd name="T2" fmla="*/ 15 w 326"/>
                <a:gd name="T3" fmla="*/ 114 h 114"/>
                <a:gd name="T4" fmla="*/ 0 w 326"/>
                <a:gd name="T5" fmla="*/ 114 h 114"/>
                <a:gd name="T6" fmla="*/ 326 w 326"/>
                <a:gd name="T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6" h="114">
                  <a:moveTo>
                    <a:pt x="326" y="0"/>
                  </a:moveTo>
                  <a:cubicBezTo>
                    <a:pt x="225" y="40"/>
                    <a:pt x="122" y="80"/>
                    <a:pt x="15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113" y="80"/>
                    <a:pt x="221" y="41"/>
                    <a:pt x="326" y="0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-7938" y="2211388"/>
              <a:ext cx="3211513" cy="884238"/>
            </a:xfrm>
            <a:custGeom>
              <a:avLst/>
              <a:gdLst>
                <a:gd name="T0" fmla="*/ 131 w 425"/>
                <a:gd name="T1" fmla="*/ 100 h 138"/>
                <a:gd name="T2" fmla="*/ 425 w 425"/>
                <a:gd name="T3" fmla="*/ 0 h 138"/>
                <a:gd name="T4" fmla="*/ 220 w 425"/>
                <a:gd name="T5" fmla="*/ 72 h 138"/>
                <a:gd name="T6" fmla="*/ 5 w 425"/>
                <a:gd name="T7" fmla="*/ 138 h 138"/>
                <a:gd name="T8" fmla="*/ 0 w 425"/>
                <a:gd name="T9" fmla="*/ 138 h 138"/>
                <a:gd name="T10" fmla="*/ 131 w 425"/>
                <a:gd name="T11" fmla="*/ 10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5" h="138">
                  <a:moveTo>
                    <a:pt x="131" y="100"/>
                  </a:moveTo>
                  <a:cubicBezTo>
                    <a:pt x="232" y="69"/>
                    <a:pt x="329" y="34"/>
                    <a:pt x="425" y="0"/>
                  </a:cubicBezTo>
                  <a:cubicBezTo>
                    <a:pt x="358" y="24"/>
                    <a:pt x="290" y="49"/>
                    <a:pt x="220" y="72"/>
                  </a:cubicBezTo>
                  <a:cubicBezTo>
                    <a:pt x="150" y="96"/>
                    <a:pt x="78" y="118"/>
                    <a:pt x="5" y="13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44" y="126"/>
                    <a:pt x="88" y="114"/>
                    <a:pt x="131" y="100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4"/>
            <p:cNvSpPr/>
            <p:nvPr/>
          </p:nvSpPr>
          <p:spPr bwMode="auto">
            <a:xfrm>
              <a:off x="3203575" y="1344613"/>
              <a:ext cx="8982075" cy="1681163"/>
            </a:xfrm>
            <a:custGeom>
              <a:avLst/>
              <a:gdLst>
                <a:gd name="T0" fmla="*/ 242 w 1189"/>
                <a:gd name="T1" fmla="*/ 59 h 262"/>
                <a:gd name="T2" fmla="*/ 0 w 1189"/>
                <a:gd name="T3" fmla="*/ 135 h 262"/>
                <a:gd name="T4" fmla="*/ 471 w 1189"/>
                <a:gd name="T5" fmla="*/ 19 h 262"/>
                <a:gd name="T6" fmla="*/ 966 w 1189"/>
                <a:gd name="T7" fmla="*/ 118 h 262"/>
                <a:gd name="T8" fmla="*/ 1189 w 1189"/>
                <a:gd name="T9" fmla="*/ 252 h 262"/>
                <a:gd name="T10" fmla="*/ 1189 w 1189"/>
                <a:gd name="T11" fmla="*/ 262 h 262"/>
                <a:gd name="T12" fmla="*/ 791 w 1189"/>
                <a:gd name="T13" fmla="*/ 59 h 262"/>
                <a:gd name="T14" fmla="*/ 242 w 1189"/>
                <a:gd name="T15" fmla="*/ 5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9" h="262">
                  <a:moveTo>
                    <a:pt x="242" y="59"/>
                  </a:moveTo>
                  <a:cubicBezTo>
                    <a:pt x="161" y="80"/>
                    <a:pt x="81" y="107"/>
                    <a:pt x="0" y="135"/>
                  </a:cubicBezTo>
                  <a:cubicBezTo>
                    <a:pt x="156" y="79"/>
                    <a:pt x="310" y="28"/>
                    <a:pt x="471" y="19"/>
                  </a:cubicBezTo>
                  <a:cubicBezTo>
                    <a:pt x="632" y="8"/>
                    <a:pt x="801" y="40"/>
                    <a:pt x="966" y="118"/>
                  </a:cubicBezTo>
                  <a:cubicBezTo>
                    <a:pt x="1042" y="154"/>
                    <a:pt x="1118" y="200"/>
                    <a:pt x="1189" y="252"/>
                  </a:cubicBezTo>
                  <a:cubicBezTo>
                    <a:pt x="1189" y="255"/>
                    <a:pt x="1189" y="259"/>
                    <a:pt x="1189" y="262"/>
                  </a:cubicBezTo>
                  <a:cubicBezTo>
                    <a:pt x="1066" y="173"/>
                    <a:pt x="929" y="100"/>
                    <a:pt x="791" y="59"/>
                  </a:cubicBezTo>
                  <a:cubicBezTo>
                    <a:pt x="600" y="0"/>
                    <a:pt x="417" y="12"/>
                    <a:pt x="242" y="59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5"/>
            <p:cNvSpPr/>
            <p:nvPr/>
          </p:nvSpPr>
          <p:spPr bwMode="auto">
            <a:xfrm>
              <a:off x="196850" y="2198688"/>
              <a:ext cx="3006725" cy="896938"/>
            </a:xfrm>
            <a:custGeom>
              <a:avLst/>
              <a:gdLst>
                <a:gd name="T0" fmla="*/ 398 w 398"/>
                <a:gd name="T1" fmla="*/ 0 h 140"/>
                <a:gd name="T2" fmla="*/ 10 w 398"/>
                <a:gd name="T3" fmla="*/ 140 h 140"/>
                <a:gd name="T4" fmla="*/ 0 w 398"/>
                <a:gd name="T5" fmla="*/ 140 h 140"/>
                <a:gd name="T6" fmla="*/ 398 w 398"/>
                <a:gd name="T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8" h="140">
                  <a:moveTo>
                    <a:pt x="398" y="0"/>
                  </a:moveTo>
                  <a:cubicBezTo>
                    <a:pt x="273" y="49"/>
                    <a:pt x="145" y="99"/>
                    <a:pt x="10" y="14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38" y="99"/>
                    <a:pt x="270" y="49"/>
                    <a:pt x="398" y="0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6"/>
            <p:cNvSpPr/>
            <p:nvPr/>
          </p:nvSpPr>
          <p:spPr bwMode="auto">
            <a:xfrm>
              <a:off x="90488" y="2108200"/>
              <a:ext cx="3430588" cy="987425"/>
            </a:xfrm>
            <a:custGeom>
              <a:avLst/>
              <a:gdLst>
                <a:gd name="T0" fmla="*/ 454 w 454"/>
                <a:gd name="T1" fmla="*/ 0 h 154"/>
                <a:gd name="T2" fmla="*/ 245 w 454"/>
                <a:gd name="T3" fmla="*/ 76 h 154"/>
                <a:gd name="T4" fmla="*/ 8 w 454"/>
                <a:gd name="T5" fmla="*/ 154 h 154"/>
                <a:gd name="T6" fmla="*/ 0 w 454"/>
                <a:gd name="T7" fmla="*/ 154 h 154"/>
                <a:gd name="T8" fmla="*/ 454 w 454"/>
                <a:gd name="T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" h="154">
                  <a:moveTo>
                    <a:pt x="454" y="0"/>
                  </a:moveTo>
                  <a:cubicBezTo>
                    <a:pt x="385" y="25"/>
                    <a:pt x="316" y="51"/>
                    <a:pt x="245" y="76"/>
                  </a:cubicBezTo>
                  <a:cubicBezTo>
                    <a:pt x="168" y="105"/>
                    <a:pt x="89" y="131"/>
                    <a:pt x="8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158" y="109"/>
                    <a:pt x="307" y="51"/>
                    <a:pt x="454" y="0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7"/>
            <p:cNvSpPr/>
            <p:nvPr/>
          </p:nvSpPr>
          <p:spPr bwMode="auto">
            <a:xfrm>
              <a:off x="3521075" y="1312863"/>
              <a:ext cx="8664575" cy="1628775"/>
            </a:xfrm>
            <a:custGeom>
              <a:avLst/>
              <a:gdLst>
                <a:gd name="T0" fmla="*/ 292 w 1147"/>
                <a:gd name="T1" fmla="*/ 41 h 254"/>
                <a:gd name="T2" fmla="*/ 0 w 1147"/>
                <a:gd name="T3" fmla="*/ 124 h 254"/>
                <a:gd name="T4" fmla="*/ 254 w 1147"/>
                <a:gd name="T5" fmla="*/ 46 h 254"/>
                <a:gd name="T6" fmla="*/ 733 w 1147"/>
                <a:gd name="T7" fmla="*/ 45 h 254"/>
                <a:gd name="T8" fmla="*/ 1147 w 1147"/>
                <a:gd name="T9" fmla="*/ 247 h 254"/>
                <a:gd name="T10" fmla="*/ 1147 w 1147"/>
                <a:gd name="T11" fmla="*/ 254 h 254"/>
                <a:gd name="T12" fmla="*/ 888 w 1147"/>
                <a:gd name="T13" fmla="*/ 105 h 254"/>
                <a:gd name="T14" fmla="*/ 292 w 1147"/>
                <a:gd name="T15" fmla="*/ 4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7" h="254">
                  <a:moveTo>
                    <a:pt x="292" y="41"/>
                  </a:moveTo>
                  <a:cubicBezTo>
                    <a:pt x="194" y="60"/>
                    <a:pt x="97" y="91"/>
                    <a:pt x="0" y="124"/>
                  </a:cubicBezTo>
                  <a:cubicBezTo>
                    <a:pt x="84" y="94"/>
                    <a:pt x="168" y="65"/>
                    <a:pt x="254" y="46"/>
                  </a:cubicBezTo>
                  <a:cubicBezTo>
                    <a:pt x="408" y="10"/>
                    <a:pt x="569" y="3"/>
                    <a:pt x="733" y="45"/>
                  </a:cubicBezTo>
                  <a:cubicBezTo>
                    <a:pt x="873" y="78"/>
                    <a:pt x="1017" y="151"/>
                    <a:pt x="1147" y="247"/>
                  </a:cubicBezTo>
                  <a:cubicBezTo>
                    <a:pt x="1147" y="249"/>
                    <a:pt x="1147" y="252"/>
                    <a:pt x="1147" y="254"/>
                  </a:cubicBezTo>
                  <a:cubicBezTo>
                    <a:pt x="1064" y="194"/>
                    <a:pt x="977" y="143"/>
                    <a:pt x="888" y="105"/>
                  </a:cubicBezTo>
                  <a:cubicBezTo>
                    <a:pt x="687" y="18"/>
                    <a:pt x="482" y="0"/>
                    <a:pt x="292" y="41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7" name="文本框 6"/>
          <p:cNvSpPr txBox="1"/>
          <p:nvPr/>
        </p:nvSpPr>
        <p:spPr>
          <a:xfrm>
            <a:off x="628651" y="1241413"/>
            <a:ext cx="3403600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将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P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用其列向量表示为</a:t>
            </a:r>
          </a:p>
        </p:txBody>
      </p:sp>
      <p:grpSp>
        <p:nvGrpSpPr>
          <p:cNvPr id="40" name="组合 39"/>
          <p:cNvGrpSpPr/>
          <p:nvPr/>
        </p:nvGrpSpPr>
        <p:grpSpPr>
          <a:xfrm>
            <a:off x="6496051" y="1255467"/>
            <a:ext cx="2063589" cy="508000"/>
            <a:chOff x="8115300" y="1359376"/>
            <a:chExt cx="2063589" cy="508000"/>
          </a:xfrm>
        </p:grpSpPr>
        <p:graphicFrame>
          <p:nvGraphicFramePr>
            <p:cNvPr id="42" name="对象 41"/>
            <p:cNvGraphicFramePr>
              <a:graphicFrameLocks noChangeAspect="1"/>
            </p:cNvGraphicFramePr>
            <p:nvPr/>
          </p:nvGraphicFramePr>
          <p:xfrm>
            <a:off x="8519952" y="1359376"/>
            <a:ext cx="1658937" cy="508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7983200" imgH="5486400" progId="Equation.DSMT4">
                    <p:embed/>
                  </p:oleObj>
                </mc:Choice>
                <mc:Fallback>
                  <p:oleObj name="Equation" r:id="rId3" imgW="17983200" imgH="5486400" progId="Equation.DSMT4">
                    <p:embed/>
                    <p:pic>
                      <p:nvPicPr>
                        <p:cNvPr id="0" name="图片 421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19952" y="1359376"/>
                          <a:ext cx="1658937" cy="508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" name="文本框 6"/>
            <p:cNvSpPr txBox="1"/>
            <p:nvPr/>
          </p:nvSpPr>
          <p:spPr>
            <a:xfrm>
              <a:off x="8115300" y="1369844"/>
              <a:ext cx="698500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24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宋体" panose="02010600030101010101" pitchFamily="2" charset="-122"/>
                </a:rPr>
                <a:t>由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54051" y="1808047"/>
            <a:ext cx="1798638" cy="507394"/>
            <a:chOff x="2273300" y="1911956"/>
            <a:chExt cx="1798638" cy="507394"/>
          </a:xfrm>
        </p:grpSpPr>
        <p:graphicFrame>
          <p:nvGraphicFramePr>
            <p:cNvPr id="45" name="对象 44"/>
            <p:cNvGraphicFramePr>
              <a:graphicFrameLocks noChangeAspect="1"/>
            </p:cNvGraphicFramePr>
            <p:nvPr/>
          </p:nvGraphicFramePr>
          <p:xfrm>
            <a:off x="2638425" y="1968500"/>
            <a:ext cx="1433513" cy="450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5544800" imgH="4876800" progId="Equation.DSMT4">
                    <p:embed/>
                  </p:oleObj>
                </mc:Choice>
                <mc:Fallback>
                  <p:oleObj name="Equation" r:id="rId5" imgW="15544800" imgH="4876800" progId="Equation.DSMT4">
                    <p:embed/>
                    <p:pic>
                      <p:nvPicPr>
                        <p:cNvPr id="0" name="图片 421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38425" y="1968500"/>
                          <a:ext cx="1433513" cy="450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6" name="文本框 6"/>
            <p:cNvSpPr txBox="1"/>
            <p:nvPr/>
          </p:nvSpPr>
          <p:spPr>
            <a:xfrm>
              <a:off x="2273300" y="1911956"/>
              <a:ext cx="698500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24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宋体" panose="02010600030101010101" pitchFamily="2" charset="-122"/>
                </a:rPr>
                <a:t>得</a:t>
              </a:r>
            </a:p>
          </p:txBody>
        </p:sp>
      </p:grpSp>
      <p:sp>
        <p:nvSpPr>
          <p:cNvPr id="47" name="文本框 6"/>
          <p:cNvSpPr txBox="1"/>
          <p:nvPr/>
        </p:nvSpPr>
        <p:spPr>
          <a:xfrm>
            <a:off x="2482851" y="1808047"/>
            <a:ext cx="698500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即</a:t>
            </a:r>
          </a:p>
        </p:txBody>
      </p:sp>
      <p:sp>
        <p:nvSpPr>
          <p:cNvPr id="48" name="文本框 6"/>
          <p:cNvSpPr txBox="1"/>
          <p:nvPr/>
        </p:nvSpPr>
        <p:spPr>
          <a:xfrm>
            <a:off x="704851" y="4144847"/>
            <a:ext cx="1714500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于是有</a:t>
            </a:r>
          </a:p>
        </p:txBody>
      </p:sp>
      <p:sp>
        <p:nvSpPr>
          <p:cNvPr id="50" name="文本框 6"/>
          <p:cNvSpPr txBox="1"/>
          <p:nvPr/>
        </p:nvSpPr>
        <p:spPr>
          <a:xfrm>
            <a:off x="679451" y="4932247"/>
            <a:ext cx="3022600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由于</a:t>
            </a:r>
            <a:r>
              <a:rPr lang="zh-CN" altLang="en-US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P 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可逆，所以</a:t>
            </a:r>
          </a:p>
        </p:txBody>
      </p:sp>
      <p:sp>
        <p:nvSpPr>
          <p:cNvPr id="54" name="文本框 6"/>
          <p:cNvSpPr txBox="1"/>
          <p:nvPr/>
        </p:nvSpPr>
        <p:spPr>
          <a:xfrm>
            <a:off x="6559550" y="4932247"/>
            <a:ext cx="1888647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即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A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有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n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个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4669DBB-34C8-CD46-86A9-6061B990EB22}"/>
              </a:ext>
            </a:extLst>
          </p:cNvPr>
          <p:cNvGrpSpPr/>
          <p:nvPr/>
        </p:nvGrpSpPr>
        <p:grpSpPr>
          <a:xfrm>
            <a:off x="3810001" y="1191042"/>
            <a:ext cx="2671763" cy="571071"/>
            <a:chOff x="3810001" y="1191042"/>
            <a:chExt cx="2671763" cy="571071"/>
          </a:xfrm>
        </p:grpSpPr>
        <p:graphicFrame>
          <p:nvGraphicFramePr>
            <p:cNvPr id="39" name="对象 3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32113476"/>
                </p:ext>
              </p:extLst>
            </p:nvPr>
          </p:nvGraphicFramePr>
          <p:xfrm>
            <a:off x="3810001" y="1254113"/>
            <a:ext cx="2671763" cy="508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28956000" imgH="5486400" progId="Equation.DSMT4">
                    <p:embed/>
                  </p:oleObj>
                </mc:Choice>
                <mc:Fallback>
                  <p:oleObj name="Equation" r:id="rId7" imgW="28956000" imgH="5486400" progId="Equation.DSMT4">
                    <p:embed/>
                    <p:pic>
                      <p:nvPicPr>
                        <p:cNvPr id="0" name="图片 421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0001" y="1254113"/>
                          <a:ext cx="2671763" cy="508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8C4D0643-700D-C841-803D-2C11CABAB7CC}"/>
                </a:ext>
              </a:extLst>
            </p:cNvPr>
            <p:cNvSpPr txBox="1"/>
            <p:nvPr/>
          </p:nvSpPr>
          <p:spPr>
            <a:xfrm>
              <a:off x="5395913" y="1191042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/>
                <a:t>…</a:t>
              </a:r>
              <a:endParaRPr kumimoji="1" lang="zh-CN" altLang="en-US" sz="2400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13297AF-52BA-B14D-9C62-D4597D484C51}"/>
              </a:ext>
            </a:extLst>
          </p:cNvPr>
          <p:cNvGrpSpPr/>
          <p:nvPr/>
        </p:nvGrpSpPr>
        <p:grpSpPr>
          <a:xfrm>
            <a:off x="1926432" y="4033729"/>
            <a:ext cx="3233737" cy="595950"/>
            <a:chOff x="1926432" y="4033729"/>
            <a:chExt cx="3233737" cy="595950"/>
          </a:xfrm>
        </p:grpSpPr>
        <p:graphicFrame>
          <p:nvGraphicFramePr>
            <p:cNvPr id="49" name="对象 4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85632507"/>
                </p:ext>
              </p:extLst>
            </p:nvPr>
          </p:nvGraphicFramePr>
          <p:xfrm>
            <a:off x="1926432" y="4121679"/>
            <a:ext cx="3233737" cy="508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35052000" imgH="5486400" progId="Equation.DSMT4">
                    <p:embed/>
                  </p:oleObj>
                </mc:Choice>
                <mc:Fallback>
                  <p:oleObj name="Equation" r:id="rId9" imgW="35052000" imgH="5486400" progId="Equation.DSMT4">
                    <p:embed/>
                    <p:pic>
                      <p:nvPicPr>
                        <p:cNvPr id="0" name="图片 421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6432" y="4121679"/>
                          <a:ext cx="3233737" cy="508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7B423C47-7B46-1145-BA43-C7788255EDAD}"/>
                </a:ext>
              </a:extLst>
            </p:cNvPr>
            <p:cNvSpPr txBox="1"/>
            <p:nvPr/>
          </p:nvSpPr>
          <p:spPr>
            <a:xfrm>
              <a:off x="4325063" y="4033729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/>
                <a:t>…</a:t>
              </a:r>
              <a:endParaRPr kumimoji="1" lang="zh-CN" altLang="en-US" sz="2400" dirty="0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A0FA5F9-C4AB-2948-B26D-604E5CF669E6}"/>
              </a:ext>
            </a:extLst>
          </p:cNvPr>
          <p:cNvGrpSpPr/>
          <p:nvPr/>
        </p:nvGrpSpPr>
        <p:grpSpPr>
          <a:xfrm>
            <a:off x="3255964" y="4830970"/>
            <a:ext cx="3392487" cy="562942"/>
            <a:chOff x="3255964" y="4830970"/>
            <a:chExt cx="3392487" cy="562942"/>
          </a:xfrm>
        </p:grpSpPr>
        <p:grpSp>
          <p:nvGrpSpPr>
            <p:cNvPr id="51" name="组合 50"/>
            <p:cNvGrpSpPr/>
            <p:nvPr/>
          </p:nvGrpSpPr>
          <p:grpSpPr>
            <a:xfrm>
              <a:off x="3255964" y="4871316"/>
              <a:ext cx="3392487" cy="522596"/>
              <a:chOff x="4875213" y="4975225"/>
              <a:chExt cx="3392487" cy="522596"/>
            </a:xfrm>
          </p:grpSpPr>
          <p:graphicFrame>
            <p:nvGraphicFramePr>
              <p:cNvPr id="52" name="对象 51"/>
              <p:cNvGraphicFramePr>
                <a:graphicFrameLocks noChangeAspect="1"/>
              </p:cNvGraphicFramePr>
              <p:nvPr/>
            </p:nvGraphicFramePr>
            <p:xfrm>
              <a:off x="4875213" y="4975225"/>
              <a:ext cx="1773237" cy="508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19202400" imgH="5486400" progId="Equation.DSMT4">
                      <p:embed/>
                    </p:oleObj>
                  </mc:Choice>
                  <mc:Fallback>
                    <p:oleObj name="Equation" r:id="rId11" imgW="19202400" imgH="5486400" progId="Equation.DSMT4">
                      <p:embed/>
                      <p:pic>
                        <p:nvPicPr>
                          <p:cNvPr id="0" name="图片 4215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75213" y="4975225"/>
                            <a:ext cx="1773237" cy="5080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3" name="文本框 6"/>
              <p:cNvSpPr txBox="1"/>
              <p:nvPr/>
            </p:nvSpPr>
            <p:spPr>
              <a:xfrm>
                <a:off x="6591300" y="5036156"/>
                <a:ext cx="1676400" cy="46166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zh-CN" altLang="en-US" sz="2400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线性无关，</a:t>
                </a:r>
              </a:p>
            </p:txBody>
          </p:sp>
        </p:grp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9682F06E-BFC0-1C46-9D82-8F3C1FF9E2BC}"/>
                </a:ext>
              </a:extLst>
            </p:cNvPr>
            <p:cNvSpPr txBox="1"/>
            <p:nvPr/>
          </p:nvSpPr>
          <p:spPr>
            <a:xfrm>
              <a:off x="4078841" y="4830970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/>
                <a:t>…</a:t>
              </a:r>
              <a:endParaRPr kumimoji="1" lang="zh-CN" altLang="en-US" sz="2400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1DDAD1A-8969-1B49-9D58-0874930DAB0D}"/>
              </a:ext>
            </a:extLst>
          </p:cNvPr>
          <p:cNvGrpSpPr/>
          <p:nvPr/>
        </p:nvGrpSpPr>
        <p:grpSpPr>
          <a:xfrm>
            <a:off x="704851" y="5554792"/>
            <a:ext cx="4691062" cy="556371"/>
            <a:chOff x="704851" y="5554792"/>
            <a:chExt cx="4691062" cy="556371"/>
          </a:xfrm>
        </p:grpSpPr>
        <p:grpSp>
          <p:nvGrpSpPr>
            <p:cNvPr id="55" name="组合 54"/>
            <p:cNvGrpSpPr/>
            <p:nvPr/>
          </p:nvGrpSpPr>
          <p:grpSpPr>
            <a:xfrm>
              <a:off x="704851" y="5595203"/>
              <a:ext cx="4691062" cy="515960"/>
              <a:chOff x="2330451" y="5559425"/>
              <a:chExt cx="4691062" cy="515960"/>
            </a:xfrm>
          </p:grpSpPr>
          <p:sp>
            <p:nvSpPr>
              <p:cNvPr id="56" name="文本框 5"/>
              <p:cNvSpPr txBox="1"/>
              <p:nvPr/>
            </p:nvSpPr>
            <p:spPr>
              <a:xfrm>
                <a:off x="2330451" y="5613720"/>
                <a:ext cx="2990850" cy="46166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zh-CN" altLang="en-US" sz="2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宋体" panose="02010600030101010101" pitchFamily="2" charset="-122"/>
                  </a:rPr>
                  <a:t>线性无关的特征向量</a:t>
                </a:r>
              </a:p>
            </p:txBody>
          </p:sp>
          <p:graphicFrame>
            <p:nvGraphicFramePr>
              <p:cNvPr id="57" name="对象 56"/>
              <p:cNvGraphicFramePr>
                <a:graphicFrameLocks noChangeAspect="1"/>
              </p:cNvGraphicFramePr>
              <p:nvPr/>
            </p:nvGraphicFramePr>
            <p:xfrm>
              <a:off x="5162550" y="5559425"/>
              <a:ext cx="1858963" cy="508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3" imgW="20116800" imgH="5486400" progId="Equation.DSMT4">
                      <p:embed/>
                    </p:oleObj>
                  </mc:Choice>
                  <mc:Fallback>
                    <p:oleObj name="Equation" r:id="rId13" imgW="20116800" imgH="5486400" progId="Equation.DSMT4">
                      <p:embed/>
                      <p:pic>
                        <p:nvPicPr>
                          <p:cNvPr id="0" name="图片 4215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162550" y="5559425"/>
                            <a:ext cx="1858963" cy="5080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35E5B443-159D-CF44-9FC6-CE0484374B87}"/>
                </a:ext>
              </a:extLst>
            </p:cNvPr>
            <p:cNvSpPr txBox="1"/>
            <p:nvPr/>
          </p:nvSpPr>
          <p:spPr>
            <a:xfrm>
              <a:off x="4357717" y="5554792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/>
                <a:t>…</a:t>
              </a:r>
              <a:endParaRPr kumimoji="1" lang="zh-CN" altLang="en-US" sz="2400" dirty="0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815D94C-20A2-094B-A923-A9AE1E6C6DE0}"/>
              </a:ext>
            </a:extLst>
          </p:cNvPr>
          <p:cNvGrpSpPr/>
          <p:nvPr/>
        </p:nvGrpSpPr>
        <p:grpSpPr>
          <a:xfrm>
            <a:off x="1103314" y="2167804"/>
            <a:ext cx="7143750" cy="2087562"/>
            <a:chOff x="1103314" y="2167804"/>
            <a:chExt cx="7143750" cy="2087562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0A1FDBD7-2E9A-0348-B139-C5F4F8F50F32}"/>
                </a:ext>
              </a:extLst>
            </p:cNvPr>
            <p:cNvGrpSpPr/>
            <p:nvPr/>
          </p:nvGrpSpPr>
          <p:grpSpPr>
            <a:xfrm>
              <a:off x="1103314" y="2167804"/>
              <a:ext cx="7143750" cy="2087562"/>
              <a:chOff x="1103314" y="2167804"/>
              <a:chExt cx="7143750" cy="2087562"/>
            </a:xfrm>
          </p:grpSpPr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8" name="对象 37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251956441"/>
                      </p:ext>
                    </p:extLst>
                  </p:nvPr>
                </p:nvGraphicFramePr>
                <p:xfrm>
                  <a:off x="1103314" y="2167804"/>
                  <a:ext cx="7143750" cy="2087562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name="Equation" r:id="rId15" imgW="77419200" imgH="22555200" progId="Equation.DSMT4">
                          <p:embed/>
                        </p:oleObj>
                      </mc:Choice>
                      <mc:Fallback>
                        <p:oleObj name="Equation" r:id="rId15" imgW="77419200" imgH="22555200" progId="Equation.DSMT4">
                          <p:embed/>
                          <p:pic>
                            <p:nvPicPr>
                              <p:cNvPr id="0" name="图片 42148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6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1103314" y="2167804"/>
                                <a:ext cx="7143750" cy="208756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38" name="对象 37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251956441"/>
                      </p:ext>
                    </p:extLst>
                  </p:nvPr>
                </p:nvGraphicFramePr>
                <p:xfrm>
                  <a:off x="1103314" y="2167804"/>
                  <a:ext cx="7143750" cy="2087562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42449" name="Equation" r:id="rId18" imgW="77419200" imgH="22555200" progId="Equation.DSMT4">
                          <p:embed/>
                        </p:oleObj>
                      </mc:Choice>
                      <mc:Fallback>
                        <p:oleObj name="Equation" r:id="rId18" imgW="77419200" imgH="22555200" progId="Equation.DSMT4">
                          <p:embed/>
                          <p:pic>
                            <p:nvPicPr>
                              <p:cNvPr id="0" name="图片 42148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9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1103314" y="2167804"/>
                                <a:ext cx="7143750" cy="208756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2CF22974-505B-444C-96BF-E7DCF78C8F92}"/>
                  </a:ext>
                </a:extLst>
              </p:cNvPr>
              <p:cNvSpPr txBox="1"/>
              <p:nvPr/>
            </p:nvSpPr>
            <p:spPr>
              <a:xfrm>
                <a:off x="2321138" y="2893841"/>
                <a:ext cx="4924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400" dirty="0"/>
                  <a:t>…</a:t>
                </a:r>
                <a:endParaRPr kumimoji="1" lang="zh-CN" altLang="en-US" sz="2400" dirty="0"/>
              </a:p>
            </p:txBody>
          </p:sp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B923B6EF-D848-6242-B96D-44B12C852BA7}"/>
                  </a:ext>
                </a:extLst>
              </p:cNvPr>
              <p:cNvSpPr txBox="1"/>
              <p:nvPr/>
            </p:nvSpPr>
            <p:spPr>
              <a:xfrm>
                <a:off x="4571285" y="2882445"/>
                <a:ext cx="4924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400" dirty="0"/>
                  <a:t>…</a:t>
                </a:r>
                <a:endParaRPr kumimoji="1" lang="zh-CN" altLang="en-US" sz="24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87EA7363-4483-474A-9BED-886339C8129B}"/>
                    </a:ext>
                  </a:extLst>
                </p:cNvPr>
                <p:cNvSpPr txBox="1"/>
                <p:nvPr/>
              </p:nvSpPr>
              <p:spPr>
                <a:xfrm>
                  <a:off x="7034250" y="3342072"/>
                  <a:ext cx="32060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CN" altLang="en-US" sz="2800" i="1" smtClean="0">
                            <a:latin typeface="Cambria Math" panose="02040503050406030204" pitchFamily="18" charset="0"/>
                          </a:rPr>
                          <m:t>⋱</m:t>
                        </m:r>
                      </m:oMath>
                    </m:oMathPara>
                  </a14:m>
                  <a:endParaRPr kumimoji="1" lang="zh-CN" altLang="en-US" sz="2800" dirty="0"/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87EA7363-4483-474A-9BED-886339C812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4250" y="3342072"/>
                  <a:ext cx="320601" cy="430887"/>
                </a:xfrm>
                <a:prstGeom prst="rect">
                  <a:avLst/>
                </a:prstGeom>
                <a:blipFill>
                  <a:blip r:embed="rId20"/>
                  <a:stretch>
                    <a:fillRect l="-15385" r="-15385" b="-28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7" grpId="0"/>
      <p:bldP spid="48" grpId="0"/>
      <p:bldP spid="50" grpId="0"/>
      <p:bldP spid="5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 bwMode="auto">
          <a:xfrm flipH="1" flipV="1">
            <a:off x="502444" y="-11430"/>
            <a:ext cx="8630126" cy="756285"/>
          </a:xfrm>
          <a:custGeom>
            <a:avLst/>
            <a:gdLst>
              <a:gd name="T0" fmla="*/ 0 w 1012"/>
              <a:gd name="T1" fmla="*/ 102 h 232"/>
              <a:gd name="T2" fmla="*/ 410 w 1012"/>
              <a:gd name="T3" fmla="*/ 20 h 232"/>
              <a:gd name="T4" fmla="*/ 895 w 1012"/>
              <a:gd name="T5" fmla="*/ 149 h 232"/>
              <a:gd name="T6" fmla="*/ 1012 w 1012"/>
              <a:gd name="T7" fmla="*/ 227 h 232"/>
              <a:gd name="T8" fmla="*/ 1012 w 1012"/>
              <a:gd name="T9" fmla="*/ 232 h 232"/>
              <a:gd name="T10" fmla="*/ 611 w 1012"/>
              <a:gd name="T11" fmla="*/ 45 h 232"/>
              <a:gd name="T12" fmla="*/ 0 w 1012"/>
              <a:gd name="T13" fmla="*/ 102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12" h="232">
                <a:moveTo>
                  <a:pt x="0" y="102"/>
                </a:moveTo>
                <a:cubicBezTo>
                  <a:pt x="135" y="56"/>
                  <a:pt x="270" y="22"/>
                  <a:pt x="410" y="20"/>
                </a:cubicBezTo>
                <a:cubicBezTo>
                  <a:pt x="569" y="16"/>
                  <a:pt x="734" y="55"/>
                  <a:pt x="895" y="149"/>
                </a:cubicBezTo>
                <a:cubicBezTo>
                  <a:pt x="934" y="172"/>
                  <a:pt x="973" y="198"/>
                  <a:pt x="1012" y="227"/>
                </a:cubicBezTo>
                <a:cubicBezTo>
                  <a:pt x="1012" y="229"/>
                  <a:pt x="1012" y="231"/>
                  <a:pt x="1012" y="232"/>
                </a:cubicBezTo>
                <a:cubicBezTo>
                  <a:pt x="883" y="136"/>
                  <a:pt x="745" y="72"/>
                  <a:pt x="611" y="45"/>
                </a:cubicBezTo>
                <a:cubicBezTo>
                  <a:pt x="401" y="0"/>
                  <a:pt x="198" y="36"/>
                  <a:pt x="0" y="102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58000">
                <a:schemeClr val="bg2">
                  <a:lumMod val="75000"/>
                </a:schemeClr>
              </a:gs>
              <a:gs pos="100000">
                <a:schemeClr val="bg2"/>
              </a:gs>
            </a:gsLst>
            <a:lin ang="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Freeform 17"/>
          <p:cNvSpPr/>
          <p:nvPr/>
        </p:nvSpPr>
        <p:spPr bwMode="auto">
          <a:xfrm flipH="1" flipV="1">
            <a:off x="-8572" y="187960"/>
            <a:ext cx="9054941" cy="640080"/>
          </a:xfrm>
          <a:custGeom>
            <a:avLst/>
            <a:gdLst>
              <a:gd name="T0" fmla="*/ 292 w 1147"/>
              <a:gd name="T1" fmla="*/ 41 h 254"/>
              <a:gd name="T2" fmla="*/ 0 w 1147"/>
              <a:gd name="T3" fmla="*/ 124 h 254"/>
              <a:gd name="T4" fmla="*/ 254 w 1147"/>
              <a:gd name="T5" fmla="*/ 46 h 254"/>
              <a:gd name="T6" fmla="*/ 733 w 1147"/>
              <a:gd name="T7" fmla="*/ 45 h 254"/>
              <a:gd name="T8" fmla="*/ 1147 w 1147"/>
              <a:gd name="T9" fmla="*/ 247 h 254"/>
              <a:gd name="T10" fmla="*/ 1147 w 1147"/>
              <a:gd name="T11" fmla="*/ 254 h 254"/>
              <a:gd name="T12" fmla="*/ 888 w 1147"/>
              <a:gd name="T13" fmla="*/ 105 h 254"/>
              <a:gd name="T14" fmla="*/ 292 w 1147"/>
              <a:gd name="T15" fmla="*/ 41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47" h="254">
                <a:moveTo>
                  <a:pt x="292" y="41"/>
                </a:moveTo>
                <a:cubicBezTo>
                  <a:pt x="194" y="60"/>
                  <a:pt x="97" y="91"/>
                  <a:pt x="0" y="124"/>
                </a:cubicBezTo>
                <a:cubicBezTo>
                  <a:pt x="84" y="94"/>
                  <a:pt x="168" y="65"/>
                  <a:pt x="254" y="46"/>
                </a:cubicBezTo>
                <a:cubicBezTo>
                  <a:pt x="408" y="10"/>
                  <a:pt x="569" y="3"/>
                  <a:pt x="733" y="45"/>
                </a:cubicBezTo>
                <a:cubicBezTo>
                  <a:pt x="873" y="78"/>
                  <a:pt x="1017" y="151"/>
                  <a:pt x="1147" y="247"/>
                </a:cubicBezTo>
                <a:cubicBezTo>
                  <a:pt x="1147" y="249"/>
                  <a:pt x="1147" y="252"/>
                  <a:pt x="1147" y="254"/>
                </a:cubicBezTo>
                <a:cubicBezTo>
                  <a:pt x="1064" y="194"/>
                  <a:pt x="977" y="143"/>
                  <a:pt x="888" y="105"/>
                </a:cubicBezTo>
                <a:cubicBezTo>
                  <a:pt x="687" y="18"/>
                  <a:pt x="482" y="0"/>
                  <a:pt x="292" y="41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58000">
                <a:schemeClr val="accent1"/>
              </a:gs>
              <a:gs pos="100000">
                <a:schemeClr val="tx2"/>
              </a:gs>
            </a:gsLst>
            <a:lin ang="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Freeform 5"/>
          <p:cNvSpPr/>
          <p:nvPr/>
        </p:nvSpPr>
        <p:spPr bwMode="auto">
          <a:xfrm flipH="1" flipV="1">
            <a:off x="197644" y="-11430"/>
            <a:ext cx="8796814" cy="658495"/>
          </a:xfrm>
          <a:custGeom>
            <a:avLst/>
            <a:gdLst>
              <a:gd name="T0" fmla="*/ 80 w 1029"/>
              <a:gd name="T1" fmla="*/ 110 h 255"/>
              <a:gd name="T2" fmla="*/ 0 w 1029"/>
              <a:gd name="T3" fmla="*/ 138 h 255"/>
              <a:gd name="T4" fmla="*/ 172 w 1029"/>
              <a:gd name="T5" fmla="*/ 81 h 255"/>
              <a:gd name="T6" fmla="*/ 1029 w 1029"/>
              <a:gd name="T7" fmla="*/ 234 h 255"/>
              <a:gd name="T8" fmla="*/ 1029 w 1029"/>
              <a:gd name="T9" fmla="*/ 255 h 255"/>
              <a:gd name="T10" fmla="*/ 1028 w 1029"/>
              <a:gd name="T11" fmla="*/ 255 h 255"/>
              <a:gd name="T12" fmla="*/ 80 w 1029"/>
              <a:gd name="T13" fmla="*/ 110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9" h="255">
                <a:moveTo>
                  <a:pt x="80" y="110"/>
                </a:moveTo>
                <a:cubicBezTo>
                  <a:pt x="53" y="119"/>
                  <a:pt x="26" y="128"/>
                  <a:pt x="0" y="138"/>
                </a:cubicBezTo>
                <a:cubicBezTo>
                  <a:pt x="57" y="116"/>
                  <a:pt x="114" y="96"/>
                  <a:pt x="172" y="81"/>
                </a:cubicBezTo>
                <a:cubicBezTo>
                  <a:pt x="444" y="0"/>
                  <a:pt x="744" y="14"/>
                  <a:pt x="1029" y="234"/>
                </a:cubicBezTo>
                <a:cubicBezTo>
                  <a:pt x="1029" y="241"/>
                  <a:pt x="1029" y="248"/>
                  <a:pt x="1029" y="255"/>
                </a:cubicBezTo>
                <a:cubicBezTo>
                  <a:pt x="1028" y="255"/>
                  <a:pt x="1028" y="255"/>
                  <a:pt x="1028" y="255"/>
                </a:cubicBezTo>
                <a:cubicBezTo>
                  <a:pt x="716" y="17"/>
                  <a:pt x="380" y="7"/>
                  <a:pt x="80" y="110"/>
                </a:cubicBezTo>
                <a:close/>
              </a:path>
            </a:pathLst>
          </a:custGeom>
          <a:gradFill>
            <a:gsLst>
              <a:gs pos="100000">
                <a:srgbClr val="13589A">
                  <a:alpha val="100000"/>
                  <a:lumMod val="97000"/>
                </a:srgbClr>
              </a:gs>
              <a:gs pos="100000">
                <a:srgbClr val="154C84">
                  <a:alpha val="100000"/>
                </a:srgbClr>
              </a:gs>
              <a:gs pos="3000">
                <a:schemeClr val="tx2">
                  <a:alpha val="21000"/>
                </a:schemeClr>
              </a:gs>
            </a:gsLst>
            <a:lin ang="108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 flipH="1">
            <a:off x="6429852" y="-11430"/>
            <a:ext cx="2717006" cy="720090"/>
            <a:chOff x="2480600" y="4407823"/>
            <a:chExt cx="8358786" cy="1849336"/>
          </a:xfrm>
        </p:grpSpPr>
        <p:sp>
          <p:nvSpPr>
            <p:cNvPr id="21" name="Freeform 5"/>
            <p:cNvSpPr/>
            <p:nvPr/>
          </p:nvSpPr>
          <p:spPr bwMode="auto">
            <a:xfrm>
              <a:off x="2480600" y="4407823"/>
              <a:ext cx="8358786" cy="1849336"/>
            </a:xfrm>
            <a:custGeom>
              <a:avLst/>
              <a:gdLst>
                <a:gd name="T0" fmla="*/ 403 w 1148"/>
                <a:gd name="T1" fmla="*/ 226 h 251"/>
                <a:gd name="T2" fmla="*/ 1040 w 1148"/>
                <a:gd name="T3" fmla="*/ 69 h 251"/>
                <a:gd name="T4" fmla="*/ 1148 w 1148"/>
                <a:gd name="T5" fmla="*/ 0 h 251"/>
                <a:gd name="T6" fmla="*/ 1146 w 1148"/>
                <a:gd name="T7" fmla="*/ 0 h 251"/>
                <a:gd name="T8" fmla="*/ 481 w 1148"/>
                <a:gd name="T9" fmla="*/ 210 h 251"/>
                <a:gd name="T10" fmla="*/ 42 w 1148"/>
                <a:gd name="T11" fmla="*/ 0 h 251"/>
                <a:gd name="T12" fmla="*/ 0 w 1148"/>
                <a:gd name="T13" fmla="*/ 0 h 251"/>
                <a:gd name="T14" fmla="*/ 403 w 1148"/>
                <a:gd name="T15" fmla="*/ 22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8" h="251">
                  <a:moveTo>
                    <a:pt x="403" y="226"/>
                  </a:moveTo>
                  <a:cubicBezTo>
                    <a:pt x="632" y="251"/>
                    <a:pt x="867" y="171"/>
                    <a:pt x="1040" y="69"/>
                  </a:cubicBezTo>
                  <a:cubicBezTo>
                    <a:pt x="1078" y="47"/>
                    <a:pt x="1114" y="24"/>
                    <a:pt x="1148" y="0"/>
                  </a:cubicBezTo>
                  <a:cubicBezTo>
                    <a:pt x="1146" y="0"/>
                    <a:pt x="1146" y="0"/>
                    <a:pt x="1146" y="0"/>
                  </a:cubicBezTo>
                  <a:cubicBezTo>
                    <a:pt x="976" y="120"/>
                    <a:pt x="731" y="223"/>
                    <a:pt x="481" y="210"/>
                  </a:cubicBezTo>
                  <a:cubicBezTo>
                    <a:pt x="308" y="203"/>
                    <a:pt x="132" y="137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8" y="138"/>
                    <a:pt x="239" y="210"/>
                    <a:pt x="403" y="226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6"/>
            <p:cNvSpPr/>
            <p:nvPr/>
          </p:nvSpPr>
          <p:spPr bwMode="auto">
            <a:xfrm>
              <a:off x="2837394" y="4407823"/>
              <a:ext cx="7966585" cy="1745839"/>
            </a:xfrm>
            <a:custGeom>
              <a:avLst/>
              <a:gdLst>
                <a:gd name="T0" fmla="*/ 318 w 1094"/>
                <a:gd name="T1" fmla="*/ 183 h 237"/>
                <a:gd name="T2" fmla="*/ 12 w 1094"/>
                <a:gd name="T3" fmla="*/ 0 h 237"/>
                <a:gd name="T4" fmla="*/ 0 w 1094"/>
                <a:gd name="T5" fmla="*/ 0 h 237"/>
                <a:gd name="T6" fmla="*/ 625 w 1094"/>
                <a:gd name="T7" fmla="*/ 195 h 237"/>
                <a:gd name="T8" fmla="*/ 1094 w 1094"/>
                <a:gd name="T9" fmla="*/ 0 h 237"/>
                <a:gd name="T10" fmla="*/ 1093 w 1094"/>
                <a:gd name="T11" fmla="*/ 0 h 237"/>
                <a:gd name="T12" fmla="*/ 788 w 1094"/>
                <a:gd name="T13" fmla="*/ 148 h 237"/>
                <a:gd name="T14" fmla="*/ 318 w 1094"/>
                <a:gd name="T15" fmla="*/ 183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4" h="237">
                  <a:moveTo>
                    <a:pt x="318" y="183"/>
                  </a:moveTo>
                  <a:cubicBezTo>
                    <a:pt x="195" y="160"/>
                    <a:pt x="81" y="98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5" y="188"/>
                    <a:pt x="396" y="237"/>
                    <a:pt x="625" y="195"/>
                  </a:cubicBezTo>
                  <a:cubicBezTo>
                    <a:pt x="804" y="164"/>
                    <a:pt x="963" y="88"/>
                    <a:pt x="1094" y="0"/>
                  </a:cubicBezTo>
                  <a:cubicBezTo>
                    <a:pt x="1093" y="0"/>
                    <a:pt x="1093" y="0"/>
                    <a:pt x="1093" y="0"/>
                  </a:cubicBezTo>
                  <a:cubicBezTo>
                    <a:pt x="1003" y="59"/>
                    <a:pt x="902" y="111"/>
                    <a:pt x="788" y="148"/>
                  </a:cubicBezTo>
                  <a:cubicBezTo>
                    <a:pt x="641" y="197"/>
                    <a:pt x="473" y="217"/>
                    <a:pt x="318" y="183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7"/>
            <p:cNvSpPr/>
            <p:nvPr/>
          </p:nvSpPr>
          <p:spPr bwMode="auto">
            <a:xfrm>
              <a:off x="3785213" y="4407823"/>
              <a:ext cx="6879861" cy="1511608"/>
            </a:xfrm>
            <a:custGeom>
              <a:avLst/>
              <a:gdLst>
                <a:gd name="T0" fmla="*/ 668 w 945"/>
                <a:gd name="T1" fmla="*/ 122 h 205"/>
                <a:gd name="T2" fmla="*/ 945 w 945"/>
                <a:gd name="T3" fmla="*/ 0 h 205"/>
                <a:gd name="T4" fmla="*/ 943 w 945"/>
                <a:gd name="T5" fmla="*/ 0 h 205"/>
                <a:gd name="T6" fmla="*/ 207 w 945"/>
                <a:gd name="T7" fmla="*/ 116 h 205"/>
                <a:gd name="T8" fmla="*/ 20 w 945"/>
                <a:gd name="T9" fmla="*/ 0 h 205"/>
                <a:gd name="T10" fmla="*/ 0 w 945"/>
                <a:gd name="T11" fmla="*/ 0 h 205"/>
                <a:gd name="T12" fmla="*/ 668 w 945"/>
                <a:gd name="T13" fmla="*/ 122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5" h="205">
                  <a:moveTo>
                    <a:pt x="668" y="122"/>
                  </a:moveTo>
                  <a:cubicBezTo>
                    <a:pt x="771" y="92"/>
                    <a:pt x="863" y="50"/>
                    <a:pt x="945" y="0"/>
                  </a:cubicBezTo>
                  <a:cubicBezTo>
                    <a:pt x="943" y="0"/>
                    <a:pt x="943" y="0"/>
                    <a:pt x="943" y="0"/>
                  </a:cubicBezTo>
                  <a:cubicBezTo>
                    <a:pt x="746" y="121"/>
                    <a:pt x="458" y="205"/>
                    <a:pt x="207" y="116"/>
                  </a:cubicBezTo>
                  <a:cubicBezTo>
                    <a:pt x="135" y="91"/>
                    <a:pt x="70" y="52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9" y="167"/>
                    <a:pt x="443" y="189"/>
                    <a:pt x="668" y="122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58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8"/>
            <p:cNvSpPr/>
            <p:nvPr/>
          </p:nvSpPr>
          <p:spPr bwMode="auto">
            <a:xfrm>
              <a:off x="3610902" y="4407823"/>
              <a:ext cx="7092303" cy="1598764"/>
            </a:xfrm>
            <a:custGeom>
              <a:avLst/>
              <a:gdLst>
                <a:gd name="T0" fmla="*/ 246 w 974"/>
                <a:gd name="T1" fmla="*/ 142 h 217"/>
                <a:gd name="T2" fmla="*/ 928 w 974"/>
                <a:gd name="T3" fmla="*/ 27 h 217"/>
                <a:gd name="T4" fmla="*/ 974 w 974"/>
                <a:gd name="T5" fmla="*/ 0 h 217"/>
                <a:gd name="T6" fmla="*/ 969 w 974"/>
                <a:gd name="T7" fmla="*/ 0 h 217"/>
                <a:gd name="T8" fmla="*/ 879 w 974"/>
                <a:gd name="T9" fmla="*/ 50 h 217"/>
                <a:gd name="T10" fmla="*/ 56 w 974"/>
                <a:gd name="T11" fmla="*/ 34 h 217"/>
                <a:gd name="T12" fmla="*/ 18 w 974"/>
                <a:gd name="T13" fmla="*/ 0 h 217"/>
                <a:gd name="T14" fmla="*/ 0 w 974"/>
                <a:gd name="T15" fmla="*/ 0 h 217"/>
                <a:gd name="T16" fmla="*/ 246 w 974"/>
                <a:gd name="T17" fmla="*/ 142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4" h="217">
                  <a:moveTo>
                    <a:pt x="246" y="142"/>
                  </a:moveTo>
                  <a:cubicBezTo>
                    <a:pt x="479" y="206"/>
                    <a:pt x="740" y="135"/>
                    <a:pt x="928" y="27"/>
                  </a:cubicBezTo>
                  <a:cubicBezTo>
                    <a:pt x="943" y="18"/>
                    <a:pt x="959" y="9"/>
                    <a:pt x="974" y="0"/>
                  </a:cubicBezTo>
                  <a:cubicBezTo>
                    <a:pt x="969" y="0"/>
                    <a:pt x="969" y="0"/>
                    <a:pt x="969" y="0"/>
                  </a:cubicBezTo>
                  <a:cubicBezTo>
                    <a:pt x="940" y="17"/>
                    <a:pt x="910" y="34"/>
                    <a:pt x="879" y="50"/>
                  </a:cubicBezTo>
                  <a:cubicBezTo>
                    <a:pt x="643" y="178"/>
                    <a:pt x="276" y="217"/>
                    <a:pt x="56" y="34"/>
                  </a:cubicBezTo>
                  <a:cubicBezTo>
                    <a:pt x="43" y="23"/>
                    <a:pt x="30" y="12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3" y="70"/>
                    <a:pt x="150" y="119"/>
                    <a:pt x="246" y="142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8000">
                  <a:schemeClr val="accent1"/>
                </a:gs>
                <a:gs pos="100000">
                  <a:schemeClr val="tx2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aphicFrame>
        <p:nvGraphicFramePr>
          <p:cNvPr id="42" name="对象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2062954"/>
              </p:ext>
            </p:extLst>
          </p:nvPr>
        </p:nvGraphicFramePr>
        <p:xfrm>
          <a:off x="297618" y="1069200"/>
          <a:ext cx="788987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534400" imgH="4267200" progId="Equation.DSMT4">
                  <p:embed/>
                </p:oleObj>
              </mc:Choice>
              <mc:Fallback>
                <p:oleObj name="Equation" r:id="rId2" imgW="8534400" imgH="4267200" progId="Equation.DSMT4">
                  <p:embed/>
                  <p:pic>
                    <p:nvPicPr>
                      <p:cNvPr id="0" name="图片 405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618" y="1069200"/>
                        <a:ext cx="788987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文本框 6"/>
          <p:cNvSpPr txBox="1"/>
          <p:nvPr/>
        </p:nvSpPr>
        <p:spPr>
          <a:xfrm>
            <a:off x="5379244" y="1656124"/>
            <a:ext cx="1092200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则</a:t>
            </a:r>
          </a:p>
        </p:txBody>
      </p:sp>
      <p:sp>
        <p:nvSpPr>
          <p:cNvPr id="59" name="文本框 6"/>
          <p:cNvSpPr txBox="1"/>
          <p:nvPr/>
        </p:nvSpPr>
        <p:spPr>
          <a:xfrm>
            <a:off x="232847" y="2995397"/>
            <a:ext cx="4838700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则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P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必为可逆矩阵，且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9984375"/>
              </p:ext>
            </p:extLst>
          </p:nvPr>
        </p:nvGraphicFramePr>
        <p:xfrm>
          <a:off x="7763044" y="4929715"/>
          <a:ext cx="900113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05765" imgH="203200" progId="Equation.DSMT4">
                  <p:embed/>
                </p:oleObj>
              </mc:Choice>
              <mc:Fallback>
                <p:oleObj name="Equation" r:id="rId4" imgW="405765" imgH="203200" progId="Equation.DSMT4">
                  <p:embed/>
                  <p:pic>
                    <p:nvPicPr>
                      <p:cNvPr id="0" name="对象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63044" y="4929715"/>
                        <a:ext cx="900113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" name="组合 29"/>
          <p:cNvGrpSpPr/>
          <p:nvPr/>
        </p:nvGrpSpPr>
        <p:grpSpPr>
          <a:xfrm>
            <a:off x="2532642" y="6138718"/>
            <a:ext cx="3740466" cy="468621"/>
            <a:chOff x="3251200" y="4102100"/>
            <a:chExt cx="3740466" cy="468621"/>
          </a:xfrm>
        </p:grpSpPr>
        <p:sp>
          <p:nvSpPr>
            <p:cNvPr id="31" name="文本框 6"/>
            <p:cNvSpPr txBox="1"/>
            <p:nvPr/>
          </p:nvSpPr>
          <p:spPr>
            <a:xfrm>
              <a:off x="3251200" y="4109056"/>
              <a:ext cx="857250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24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宋体" panose="02010600030101010101" pitchFamily="2" charset="-122"/>
                </a:rPr>
                <a:t>从而</a:t>
              </a:r>
            </a:p>
          </p:txBody>
        </p:sp>
        <p:graphicFrame>
          <p:nvGraphicFramePr>
            <p:cNvPr id="32" name="对象 31"/>
            <p:cNvGraphicFramePr>
              <a:graphicFrameLocks noChangeAspect="1"/>
            </p:cNvGraphicFramePr>
            <p:nvPr/>
          </p:nvGraphicFramePr>
          <p:xfrm>
            <a:off x="3951288" y="4102100"/>
            <a:ext cx="1574800" cy="423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7068800" imgH="4572000" progId="Equation.DSMT4">
                    <p:embed/>
                  </p:oleObj>
                </mc:Choice>
                <mc:Fallback>
                  <p:oleObj name="Equation" r:id="rId6" imgW="17068800" imgH="4572000" progId="Equation.DSMT4">
                    <p:embed/>
                    <p:pic>
                      <p:nvPicPr>
                        <p:cNvPr id="0" name="图片 4057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51288" y="4102100"/>
                          <a:ext cx="1574800" cy="4238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文本框 6"/>
            <p:cNvSpPr txBox="1"/>
            <p:nvPr/>
          </p:nvSpPr>
          <p:spPr>
            <a:xfrm>
              <a:off x="5435599" y="4109056"/>
              <a:ext cx="1556067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24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宋体" panose="02010600030101010101" pitchFamily="2" charset="-122"/>
                </a:rPr>
                <a:t>为对角阵</a:t>
              </a:r>
              <a:r>
                <a:rPr lang="en-US" altLang="zh-CN" sz="24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宋体" panose="02010600030101010101" pitchFamily="2" charset="-122"/>
                </a:rPr>
                <a:t>.</a:t>
              </a:r>
              <a:endPara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4BC76A98-DA8F-D341-BCD0-AABDFB1A4518}"/>
              </a:ext>
            </a:extLst>
          </p:cNvPr>
          <p:cNvGrpSpPr/>
          <p:nvPr/>
        </p:nvGrpSpPr>
        <p:grpSpPr>
          <a:xfrm>
            <a:off x="1064657" y="968979"/>
            <a:ext cx="7505700" cy="548799"/>
            <a:chOff x="1064657" y="968979"/>
            <a:chExt cx="7505700" cy="548799"/>
          </a:xfrm>
        </p:grpSpPr>
        <p:grpSp>
          <p:nvGrpSpPr>
            <p:cNvPr id="45" name="组合 44"/>
            <p:cNvGrpSpPr/>
            <p:nvPr/>
          </p:nvGrpSpPr>
          <p:grpSpPr>
            <a:xfrm>
              <a:off x="1064657" y="1007779"/>
              <a:ext cx="7505700" cy="509999"/>
              <a:chOff x="2997200" y="1182688"/>
              <a:chExt cx="7505700" cy="509999"/>
            </a:xfrm>
          </p:grpSpPr>
          <p:sp>
            <p:nvSpPr>
              <p:cNvPr id="46" name="文本框 6"/>
              <p:cNvSpPr txBox="1"/>
              <p:nvPr/>
            </p:nvSpPr>
            <p:spPr>
              <a:xfrm>
                <a:off x="2997200" y="1231022"/>
                <a:ext cx="5740400" cy="46166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zh-CN" altLang="en-US" sz="2400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若 </a:t>
                </a:r>
                <a:r>
                  <a:rPr lang="en-US" altLang="zh-CN" sz="2400" b="1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n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 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阶矩阵 </a:t>
                </a:r>
                <a:r>
                  <a:rPr lang="en-US" altLang="zh-CN" sz="2400" b="1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A 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有</a:t>
                </a:r>
                <a:r>
                  <a:rPr lang="zh-CN" altLang="en-US" sz="2400" b="1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 </a:t>
                </a:r>
                <a:r>
                  <a:rPr lang="en-US" altLang="zh-CN" sz="2400" b="1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n 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个线性无关的特征向量</a:t>
                </a:r>
              </a:p>
            </p:txBody>
          </p:sp>
          <p:graphicFrame>
            <p:nvGraphicFramePr>
              <p:cNvPr id="47" name="对象 46"/>
              <p:cNvGraphicFramePr>
                <a:graphicFrameLocks noChangeAspect="1"/>
              </p:cNvGraphicFramePr>
              <p:nvPr/>
            </p:nvGraphicFramePr>
            <p:xfrm>
              <a:off x="8616950" y="1182688"/>
              <a:ext cx="1885950" cy="508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8" imgW="20421600" imgH="5486400" progId="Equation.DSMT4">
                      <p:embed/>
                    </p:oleObj>
                  </mc:Choice>
                  <mc:Fallback>
                    <p:oleObj name="Equation" r:id="rId8" imgW="20421600" imgH="5486400" progId="Equation.DSMT4">
                      <p:embed/>
                      <p:pic>
                        <p:nvPicPr>
                          <p:cNvPr id="0" name="图片 4056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616950" y="1182688"/>
                            <a:ext cx="1885950" cy="5080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2A8BE733-F413-2C4D-B2B0-CB6A66AA6785}"/>
                </a:ext>
              </a:extLst>
            </p:cNvPr>
            <p:cNvSpPr txBox="1"/>
            <p:nvPr/>
          </p:nvSpPr>
          <p:spPr>
            <a:xfrm>
              <a:off x="7489900" y="968979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/>
                <a:t>…</a:t>
              </a:r>
              <a:endParaRPr kumimoji="1" lang="zh-CN" altLang="en-US" sz="2400" dirty="0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C34B662D-B7F7-8549-8E1C-66CB4EE6715A}"/>
              </a:ext>
            </a:extLst>
          </p:cNvPr>
          <p:cNvGrpSpPr/>
          <p:nvPr/>
        </p:nvGrpSpPr>
        <p:grpSpPr>
          <a:xfrm>
            <a:off x="197644" y="1584696"/>
            <a:ext cx="5187950" cy="581894"/>
            <a:chOff x="197644" y="1584696"/>
            <a:chExt cx="5187950" cy="581894"/>
          </a:xfrm>
        </p:grpSpPr>
        <p:grpSp>
          <p:nvGrpSpPr>
            <p:cNvPr id="48" name="组合 47"/>
            <p:cNvGrpSpPr/>
            <p:nvPr/>
          </p:nvGrpSpPr>
          <p:grpSpPr>
            <a:xfrm>
              <a:off x="197644" y="1656124"/>
              <a:ext cx="5187950" cy="510466"/>
              <a:chOff x="3022600" y="1789822"/>
              <a:chExt cx="5187950" cy="510466"/>
            </a:xfrm>
          </p:grpSpPr>
          <p:sp>
            <p:nvSpPr>
              <p:cNvPr id="50" name="文本框 6"/>
              <p:cNvSpPr txBox="1"/>
              <p:nvPr/>
            </p:nvSpPr>
            <p:spPr>
              <a:xfrm>
                <a:off x="3022600" y="1789822"/>
                <a:ext cx="3810000" cy="46166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zh-CN" altLang="en-US" sz="2400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记它们所对应的特征值为</a:t>
                </a:r>
              </a:p>
            </p:txBody>
          </p:sp>
          <p:graphicFrame>
            <p:nvGraphicFramePr>
              <p:cNvPr id="51" name="对象 50"/>
              <p:cNvGraphicFramePr>
                <a:graphicFrameLocks noChangeAspect="1"/>
              </p:cNvGraphicFramePr>
              <p:nvPr/>
            </p:nvGraphicFramePr>
            <p:xfrm>
              <a:off x="6437313" y="1792288"/>
              <a:ext cx="1773237" cy="508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0" imgW="19202400" imgH="5486400" progId="Equation.DSMT4">
                      <p:embed/>
                    </p:oleObj>
                  </mc:Choice>
                  <mc:Fallback>
                    <p:oleObj name="Equation" r:id="rId10" imgW="19202400" imgH="5486400" progId="Equation.DSMT4">
                      <p:embed/>
                      <p:pic>
                        <p:nvPicPr>
                          <p:cNvPr id="0" name="图片 4056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437313" y="1792288"/>
                            <a:ext cx="1773237" cy="5080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03C07632-01BC-C846-A08C-CA2CD2CCDC3D}"/>
                </a:ext>
              </a:extLst>
            </p:cNvPr>
            <p:cNvSpPr txBox="1"/>
            <p:nvPr/>
          </p:nvSpPr>
          <p:spPr>
            <a:xfrm>
              <a:off x="4399241" y="1584696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/>
                <a:t>…</a:t>
              </a:r>
              <a:endParaRPr kumimoji="1" lang="zh-CN" altLang="en-US" sz="2400" dirty="0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02DDE24E-8BD5-5A42-BE26-D11B322F0F34}"/>
              </a:ext>
            </a:extLst>
          </p:cNvPr>
          <p:cNvGrpSpPr/>
          <p:nvPr/>
        </p:nvGrpSpPr>
        <p:grpSpPr>
          <a:xfrm>
            <a:off x="5812631" y="1561743"/>
            <a:ext cx="3233738" cy="602381"/>
            <a:chOff x="5812631" y="1561743"/>
            <a:chExt cx="3233738" cy="602381"/>
          </a:xfrm>
        </p:grpSpPr>
        <p:graphicFrame>
          <p:nvGraphicFramePr>
            <p:cNvPr id="53" name="对象 5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97386744"/>
                </p:ext>
              </p:extLst>
            </p:nvPr>
          </p:nvGraphicFramePr>
          <p:xfrm>
            <a:off x="5812631" y="1656124"/>
            <a:ext cx="3233738" cy="508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35052000" imgH="5486400" progId="Equation.DSMT4">
                    <p:embed/>
                  </p:oleObj>
                </mc:Choice>
                <mc:Fallback>
                  <p:oleObj name="Equation" r:id="rId12" imgW="35052000" imgH="5486400" progId="Equation.DSMT4">
                    <p:embed/>
                    <p:pic>
                      <p:nvPicPr>
                        <p:cNvPr id="0" name="图片 4056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12631" y="1656124"/>
                          <a:ext cx="3233738" cy="508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C099C782-BC8B-E645-8460-3097DC5FB27F}"/>
                </a:ext>
              </a:extLst>
            </p:cNvPr>
            <p:cNvSpPr txBox="1"/>
            <p:nvPr/>
          </p:nvSpPr>
          <p:spPr>
            <a:xfrm>
              <a:off x="8230354" y="1561743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/>
                <a:t>…</a:t>
              </a:r>
              <a:endParaRPr kumimoji="1" lang="zh-CN" altLang="en-US" sz="2400" dirty="0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537A092-74C8-D54F-87B0-17CB565C5437}"/>
              </a:ext>
            </a:extLst>
          </p:cNvPr>
          <p:cNvGrpSpPr/>
          <p:nvPr/>
        </p:nvGrpSpPr>
        <p:grpSpPr>
          <a:xfrm>
            <a:off x="232847" y="2255337"/>
            <a:ext cx="6934200" cy="569034"/>
            <a:chOff x="232847" y="2255337"/>
            <a:chExt cx="6934200" cy="569034"/>
          </a:xfrm>
        </p:grpSpPr>
        <p:grpSp>
          <p:nvGrpSpPr>
            <p:cNvPr id="54" name="组合 53"/>
            <p:cNvGrpSpPr/>
            <p:nvPr/>
          </p:nvGrpSpPr>
          <p:grpSpPr>
            <a:xfrm>
              <a:off x="232847" y="2301672"/>
              <a:ext cx="6934200" cy="522699"/>
              <a:chOff x="3035300" y="2757488"/>
              <a:chExt cx="6934200" cy="522699"/>
            </a:xfrm>
          </p:grpSpPr>
          <p:sp>
            <p:nvSpPr>
              <p:cNvPr id="55" name="文本框 6"/>
              <p:cNvSpPr txBox="1"/>
              <p:nvPr/>
            </p:nvSpPr>
            <p:spPr>
              <a:xfrm>
                <a:off x="3035300" y="2805822"/>
                <a:ext cx="526746" cy="46166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zh-CN" altLang="en-US" sz="2400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以</a:t>
                </a:r>
              </a:p>
            </p:txBody>
          </p:sp>
          <p:graphicFrame>
            <p:nvGraphicFramePr>
              <p:cNvPr id="56" name="对象 55"/>
              <p:cNvGraphicFramePr>
                <a:graphicFrameLocks noChangeAspect="1"/>
              </p:cNvGraphicFramePr>
              <p:nvPr/>
            </p:nvGraphicFramePr>
            <p:xfrm>
              <a:off x="3452813" y="2757488"/>
              <a:ext cx="1773237" cy="508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4" imgW="19202400" imgH="5486400" progId="Equation.DSMT4">
                      <p:embed/>
                    </p:oleObj>
                  </mc:Choice>
                  <mc:Fallback>
                    <p:oleObj name="Equation" r:id="rId14" imgW="19202400" imgH="5486400" progId="Equation.DSMT4">
                      <p:embed/>
                      <p:pic>
                        <p:nvPicPr>
                          <p:cNvPr id="0" name="图片 4057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52813" y="2757488"/>
                            <a:ext cx="1773237" cy="5080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7" name="文本框 6"/>
              <p:cNvSpPr txBox="1"/>
              <p:nvPr/>
            </p:nvSpPr>
            <p:spPr>
              <a:xfrm>
                <a:off x="5130800" y="2818522"/>
                <a:ext cx="4838700" cy="46166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zh-CN" altLang="en-US" sz="2400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为列向量构造一个 </a:t>
                </a:r>
                <a:r>
                  <a:rPr lang="en-US" altLang="zh-CN" sz="2400" b="1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n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 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阶矩阵</a:t>
                </a:r>
              </a:p>
            </p:txBody>
          </p:sp>
        </p:grp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21F556B8-8E88-DE48-AE18-37C976AF2EA2}"/>
                </a:ext>
              </a:extLst>
            </p:cNvPr>
            <p:cNvSpPr txBox="1"/>
            <p:nvPr/>
          </p:nvSpPr>
          <p:spPr>
            <a:xfrm>
              <a:off x="1515774" y="2255337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/>
                <a:t>…</a:t>
              </a:r>
              <a:endParaRPr kumimoji="1" lang="zh-CN" altLang="en-US" sz="2400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5511687-2119-D94E-B947-93D586F19833}"/>
              </a:ext>
            </a:extLst>
          </p:cNvPr>
          <p:cNvGrpSpPr/>
          <p:nvPr/>
        </p:nvGrpSpPr>
        <p:grpSpPr>
          <a:xfrm>
            <a:off x="6119297" y="2304073"/>
            <a:ext cx="2671763" cy="566633"/>
            <a:chOff x="6119297" y="2304073"/>
            <a:chExt cx="2671763" cy="566633"/>
          </a:xfrm>
        </p:grpSpPr>
        <p:graphicFrame>
          <p:nvGraphicFramePr>
            <p:cNvPr id="58" name="对象 5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47957718"/>
                </p:ext>
              </p:extLst>
            </p:nvPr>
          </p:nvGraphicFramePr>
          <p:xfrm>
            <a:off x="6119297" y="2362706"/>
            <a:ext cx="2671763" cy="508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28956000" imgH="5486400" progId="Equation.DSMT4">
                    <p:embed/>
                  </p:oleObj>
                </mc:Choice>
                <mc:Fallback>
                  <p:oleObj name="Equation" r:id="rId16" imgW="28956000" imgH="5486400" progId="Equation.DSMT4">
                    <p:embed/>
                    <p:pic>
                      <p:nvPicPr>
                        <p:cNvPr id="0" name="图片 4057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19297" y="2362706"/>
                          <a:ext cx="2671763" cy="508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B4539A95-C7CB-664F-B89D-14EF83A608E8}"/>
                </a:ext>
              </a:extLst>
            </p:cNvPr>
            <p:cNvSpPr txBox="1"/>
            <p:nvPr/>
          </p:nvSpPr>
          <p:spPr>
            <a:xfrm>
              <a:off x="7626786" y="2304073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/>
                <a:t>…</a:t>
              </a:r>
              <a:endParaRPr kumimoji="1" lang="zh-CN" altLang="en-US" sz="2400" dirty="0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6DF52A0-6A38-4C47-ACAF-B69C00ED8100}"/>
              </a:ext>
            </a:extLst>
          </p:cNvPr>
          <p:cNvGrpSpPr/>
          <p:nvPr/>
        </p:nvGrpSpPr>
        <p:grpSpPr>
          <a:xfrm>
            <a:off x="3448037" y="2926438"/>
            <a:ext cx="3038475" cy="576959"/>
            <a:chOff x="3448037" y="2926438"/>
            <a:chExt cx="3038475" cy="576959"/>
          </a:xfrm>
        </p:grpSpPr>
        <p:graphicFrame>
          <p:nvGraphicFramePr>
            <p:cNvPr id="60" name="对象 5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05332926"/>
                </p:ext>
              </p:extLst>
            </p:nvPr>
          </p:nvGraphicFramePr>
          <p:xfrm>
            <a:off x="3448037" y="2995397"/>
            <a:ext cx="3038475" cy="508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8" imgW="32918400" imgH="5486400" progId="Equation.DSMT4">
                    <p:embed/>
                  </p:oleObj>
                </mc:Choice>
                <mc:Fallback>
                  <p:oleObj name="Equation" r:id="rId18" imgW="32918400" imgH="5486400" progId="Equation.DSMT4">
                    <p:embed/>
                    <p:pic>
                      <p:nvPicPr>
                        <p:cNvPr id="0" name="图片 405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48037" y="2995397"/>
                          <a:ext cx="3038475" cy="508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20E24F20-C282-5F4C-915E-C6F25F81E677}"/>
                </a:ext>
              </a:extLst>
            </p:cNvPr>
            <p:cNvSpPr txBox="1"/>
            <p:nvPr/>
          </p:nvSpPr>
          <p:spPr>
            <a:xfrm>
              <a:off x="5386997" y="2926438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/>
                <a:t>…</a:t>
              </a:r>
              <a:endParaRPr kumimoji="1" lang="zh-CN" altLang="en-US" sz="2400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12EBF9F-51E5-4B47-9937-7A029E982F68}"/>
              </a:ext>
            </a:extLst>
          </p:cNvPr>
          <p:cNvGrpSpPr/>
          <p:nvPr/>
        </p:nvGrpSpPr>
        <p:grpSpPr>
          <a:xfrm>
            <a:off x="2964935" y="3431867"/>
            <a:ext cx="2868612" cy="611580"/>
            <a:chOff x="2964935" y="3431867"/>
            <a:chExt cx="2868612" cy="611580"/>
          </a:xfrm>
        </p:grpSpPr>
        <p:graphicFrame>
          <p:nvGraphicFramePr>
            <p:cNvPr id="61" name="对象 6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07982573"/>
                </p:ext>
              </p:extLst>
            </p:nvPr>
          </p:nvGraphicFramePr>
          <p:xfrm>
            <a:off x="2964935" y="3535447"/>
            <a:ext cx="2868612" cy="508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0" imgW="31089600" imgH="5486400" progId="Equation.DSMT4">
                    <p:embed/>
                  </p:oleObj>
                </mc:Choice>
                <mc:Fallback>
                  <p:oleObj name="Equation" r:id="rId20" imgW="31089600" imgH="5486400" progId="Equation.DSMT4">
                    <p:embed/>
                    <p:pic>
                      <p:nvPicPr>
                        <p:cNvPr id="0" name="图片 405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64935" y="3535447"/>
                          <a:ext cx="2868612" cy="508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8A47D148-8E5F-9047-BFF3-55DC582E67F3}"/>
                </a:ext>
              </a:extLst>
            </p:cNvPr>
            <p:cNvSpPr txBox="1"/>
            <p:nvPr/>
          </p:nvSpPr>
          <p:spPr>
            <a:xfrm>
              <a:off x="4561308" y="3431867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/>
                <a:t>…</a:t>
              </a:r>
              <a:endParaRPr kumimoji="1" lang="zh-CN" altLang="en-US" sz="2400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9C1DB79-06A6-A04B-A4DC-BD962BA18120}"/>
              </a:ext>
            </a:extLst>
          </p:cNvPr>
          <p:cNvGrpSpPr/>
          <p:nvPr/>
        </p:nvGrpSpPr>
        <p:grpSpPr>
          <a:xfrm>
            <a:off x="5873433" y="3471421"/>
            <a:ext cx="3121025" cy="585881"/>
            <a:chOff x="5873433" y="3471421"/>
            <a:chExt cx="3121025" cy="585881"/>
          </a:xfrm>
        </p:grpSpPr>
        <p:graphicFrame>
          <p:nvGraphicFramePr>
            <p:cNvPr id="62" name="对象 6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99911628"/>
                </p:ext>
              </p:extLst>
            </p:nvPr>
          </p:nvGraphicFramePr>
          <p:xfrm>
            <a:off x="5873433" y="3549302"/>
            <a:ext cx="3121025" cy="508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2" imgW="33832800" imgH="5486400" progId="Equation.DSMT4">
                    <p:embed/>
                  </p:oleObj>
                </mc:Choice>
                <mc:Fallback>
                  <p:oleObj name="Equation" r:id="rId22" imgW="33832800" imgH="5486400" progId="Equation.DSMT4">
                    <p:embed/>
                    <p:pic>
                      <p:nvPicPr>
                        <p:cNvPr id="0" name="图片 4057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73433" y="3549302"/>
                          <a:ext cx="3121025" cy="508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468462BF-5FF8-BE49-AB41-DA13E4A209FE}"/>
                </a:ext>
              </a:extLst>
            </p:cNvPr>
            <p:cNvSpPr txBox="1"/>
            <p:nvPr/>
          </p:nvSpPr>
          <p:spPr>
            <a:xfrm>
              <a:off x="7616214" y="3471421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/>
                <a:t>…</a:t>
              </a:r>
              <a:endParaRPr kumimoji="1" lang="zh-CN" altLang="en-US" sz="2400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DF2A776-F2DB-7447-9E2E-EA56A1BDF2B1}"/>
              </a:ext>
            </a:extLst>
          </p:cNvPr>
          <p:cNvGrpSpPr/>
          <p:nvPr/>
        </p:nvGrpSpPr>
        <p:grpSpPr>
          <a:xfrm>
            <a:off x="2954572" y="4034848"/>
            <a:ext cx="4781550" cy="2087563"/>
            <a:chOff x="2954572" y="4034848"/>
            <a:chExt cx="4781550" cy="2087563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423580FE-8CBA-A147-95BC-4129828800F5}"/>
                </a:ext>
              </a:extLst>
            </p:cNvPr>
            <p:cNvGrpSpPr/>
            <p:nvPr/>
          </p:nvGrpSpPr>
          <p:grpSpPr>
            <a:xfrm>
              <a:off x="2954572" y="4034848"/>
              <a:ext cx="4781550" cy="2087563"/>
              <a:chOff x="2954572" y="4034848"/>
              <a:chExt cx="4781550" cy="2087563"/>
            </a:xfrm>
          </p:grpSpPr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" name="对象 2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039316770"/>
                      </p:ext>
                    </p:extLst>
                  </p:nvPr>
                </p:nvGraphicFramePr>
                <p:xfrm>
                  <a:off x="2954572" y="4034848"/>
                  <a:ext cx="4781550" cy="2087563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name="Equation" r:id="rId24" imgW="2159000" imgH="939800" progId="Equation.DSMT4">
                          <p:embed/>
                        </p:oleObj>
                      </mc:Choice>
                      <mc:Fallback>
                        <p:oleObj name="Equation" r:id="rId24" imgW="2159000" imgH="939800" progId="Equation.DSMT4">
                          <p:embed/>
                          <p:pic>
                            <p:nvPicPr>
                              <p:cNvPr id="0" name="对象 38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5">
                                <a:extLst>
                                  <a:ext uri="{28A0092B-C50C-407E-A947-70E740481C1C}">
                                    <a14:useLocalDpi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954572" y="4034848"/>
                                <a:ext cx="4781550" cy="2087563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3" name="对象 2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039316770"/>
                      </p:ext>
                    </p:extLst>
                  </p:nvPr>
                </p:nvGraphicFramePr>
                <p:xfrm>
                  <a:off x="2954572" y="4034848"/>
                  <a:ext cx="4781550" cy="2087563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43488" name="Equation" r:id="rId27" imgW="2159000" imgH="939800" progId="Equation.DSMT4">
                          <p:embed/>
                        </p:oleObj>
                      </mc:Choice>
                      <mc:Fallback>
                        <p:oleObj name="Equation" r:id="rId27" imgW="2159000" imgH="939800" progId="Equation.DSMT4">
                          <p:embed/>
                          <p:pic>
                            <p:nvPicPr>
                              <p:cNvPr id="0" name="对象 38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8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954572" y="4034848"/>
                                <a:ext cx="4781550" cy="2087563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2B24E79E-77A0-2B4A-BB96-A18022BF516B}"/>
                  </a:ext>
                </a:extLst>
              </p:cNvPr>
              <p:cNvSpPr txBox="1"/>
              <p:nvPr/>
            </p:nvSpPr>
            <p:spPr>
              <a:xfrm>
                <a:off x="4153019" y="4762326"/>
                <a:ext cx="4924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400" dirty="0"/>
                  <a:t>…</a:t>
                </a:r>
                <a:endParaRPr kumimoji="1" lang="zh-CN" altLang="en-US" sz="24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CC488C1C-F3BA-844E-95E4-1870B0F22F8B}"/>
                    </a:ext>
                  </a:extLst>
                </p:cNvPr>
                <p:cNvSpPr txBox="1"/>
                <p:nvPr/>
              </p:nvSpPr>
              <p:spPr>
                <a:xfrm>
                  <a:off x="6644756" y="5211386"/>
                  <a:ext cx="32060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CN" altLang="en-US" sz="2800" i="1" smtClean="0">
                            <a:latin typeface="Cambria Math" panose="02040503050406030204" pitchFamily="18" charset="0"/>
                          </a:rPr>
                          <m:t>⋱</m:t>
                        </m:r>
                      </m:oMath>
                    </m:oMathPara>
                  </a14:m>
                  <a:endParaRPr kumimoji="1" lang="zh-CN" altLang="en-US" sz="2800" dirty="0"/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CC488C1C-F3BA-844E-95E4-1870B0F22F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4756" y="5211386"/>
                  <a:ext cx="320601" cy="430887"/>
                </a:xfrm>
                <a:prstGeom prst="rect">
                  <a:avLst/>
                </a:prstGeom>
                <a:blipFill>
                  <a:blip r:embed="rId29"/>
                  <a:stretch>
                    <a:fillRect l="-15385" r="-15385" b="-28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9" grpId="0"/>
    </p:bldLst>
  </p:timing>
</p:sld>
</file>

<file path=ppt/theme/theme1.xml><?xml version="1.0" encoding="utf-8"?>
<a:theme xmlns:a="http://schemas.openxmlformats.org/drawingml/2006/main" name="主题algebraA">
  <a:themeElements>
    <a:clrScheme name="蓝色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77572"/>
        </a:solidFill>
        <a:ln>
          <a:noFill/>
        </a:ln>
      </a:spPr>
      <a:bodyPr rtlCol="0" anchor="ctr"/>
      <a:lstStyle>
        <a:defPPr algn="ctr">
          <a:defRPr lang="zh-CN" altLang="en-US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algebraA" id="{4A45B02B-5BC7-2145-AC7F-6E6583BCDAE8}" vid="{FFA8ADB6-A07F-E041-809A-85267B3805E8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主题algebraA</Template>
  <TotalTime>7952</TotalTime>
  <Words>1219</Words>
  <Application>Microsoft Office PowerPoint</Application>
  <PresentationFormat>全屏显示(4:3)</PresentationFormat>
  <Paragraphs>257</Paragraphs>
  <Slides>29</Slides>
  <Notes>1</Notes>
  <HiddenSlides>1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黑体</vt:lpstr>
      <vt:lpstr>微软雅黑</vt:lpstr>
      <vt:lpstr>Arial</vt:lpstr>
      <vt:lpstr>Calibri</vt:lpstr>
      <vt:lpstr>Cambria Math</vt:lpstr>
      <vt:lpstr>Times New Roman</vt:lpstr>
      <vt:lpstr>主题algebraA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 推论1   如果矩阵 A 的特征值都是单特征根，则 A 与对角矩阵相似 .</vt:lpstr>
      <vt:lpstr>例1    下列矩阵能否与对角矩阵相似 .     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例3  设 A 是 3 阶矩阵且 I + A , 3I－A ,I－3A 均不可逆 .证明 ： 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例5  设 3 阶实对称矩阵 A 的特征值是 1, 2, 3, 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www.pptbz.com</dc:creator>
  <cp:lastModifiedBy>dong zijing</cp:lastModifiedBy>
  <cp:revision>940</cp:revision>
  <dcterms:created xsi:type="dcterms:W3CDTF">2014-11-28T11:02:00Z</dcterms:created>
  <dcterms:modified xsi:type="dcterms:W3CDTF">2023-06-07T13:50:29Z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2052-11.1.0.8612</vt:lpwstr>
  </property>
</Properties>
</file>